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5"/>
  </p:notesMasterIdLst>
  <p:handoutMasterIdLst>
    <p:handoutMasterId r:id="rId6"/>
  </p:handoutMasterIdLst>
  <p:sldIdLst>
    <p:sldId id="609" r:id="rId2"/>
    <p:sldId id="619" r:id="rId3"/>
    <p:sldId id="620" r:id="rId4"/>
  </p:sldIdLst>
  <p:sldSz cx="12192000" cy="6858000"/>
  <p:notesSz cx="6797675" cy="9926638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5609" userDrawn="1">
          <p15:clr>
            <a:srgbClr val="A4A3A4"/>
          </p15:clr>
        </p15:guide>
        <p15:guide id="4" pos="529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6" orient="horz" pos="2795" userDrawn="1">
          <p15:clr>
            <a:srgbClr val="A4A3A4"/>
          </p15:clr>
        </p15:guide>
        <p15:guide id="7" orient="horz" pos="2750" userDrawn="1">
          <p15:clr>
            <a:srgbClr val="A4A3A4"/>
          </p15:clr>
        </p15:guide>
        <p15:guide id="8" orient="horz" pos="1706" userDrawn="1">
          <p15:clr>
            <a:srgbClr val="A4A3A4"/>
          </p15:clr>
        </p15:guide>
        <p15:guide id="9" orient="horz" pos="1792" userDrawn="1">
          <p15:clr>
            <a:srgbClr val="A4A3A4"/>
          </p15:clr>
        </p15:guide>
        <p15:guide id="10" orient="horz" pos="3249" userDrawn="1">
          <p15:clr>
            <a:srgbClr val="A4A3A4"/>
          </p15:clr>
        </p15:guide>
        <p15:guide id="11" orient="horz" pos="1570" userDrawn="1">
          <p15:clr>
            <a:srgbClr val="A4A3A4"/>
          </p15:clr>
        </p15:guide>
        <p15:guide id="12" orient="horz" pos="19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 k" initials="pk" lastIdx="5" clrIdx="0"/>
  <p:cmAuthor id="2" name="Мамаева Александра Матвеевна" initials="МАМ" lastIdx="84" clrIdx="1"/>
  <p:cmAuthor id="3" name="пользователь Microsoft Office" initials="Office" lastIdx="1" clrIdx="2"/>
  <p:cmAuthor id="4" name="пользователь Microsoft Office" initials="Office [2]" lastIdx="1" clrIdx="3"/>
  <p:cmAuthor id="5" name="пользователь Microsoft Office" initials="Office [3]" lastIdx="1" clrIdx="4"/>
  <p:cmAuthor id="6" name="Ekaterina" initials="E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B9D"/>
    <a:srgbClr val="A5A5A5"/>
    <a:srgbClr val="DCE6F2"/>
    <a:srgbClr val="D9E7F0"/>
    <a:srgbClr val="E6E6E6"/>
    <a:srgbClr val="F2F2F2"/>
    <a:srgbClr val="EDF2F9"/>
    <a:srgbClr val="E9EFF7"/>
    <a:srgbClr val="D52B1E"/>
    <a:srgbClr val="003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10" autoAdjust="0"/>
    <p:restoredTop sz="95657" autoAdjust="0"/>
  </p:normalViewPr>
  <p:slideViewPr>
    <p:cSldViewPr>
      <p:cViewPr varScale="1">
        <p:scale>
          <a:sx n="94" d="100"/>
          <a:sy n="94" d="100"/>
        </p:scale>
        <p:origin x="108" y="114"/>
      </p:cViewPr>
      <p:guideLst>
        <p:guide pos="5609"/>
        <p:guide pos="529"/>
        <p:guide orient="horz" pos="28"/>
        <p:guide orient="horz" pos="2795"/>
        <p:guide orient="horz" pos="2750"/>
        <p:guide orient="horz" pos="1706"/>
        <p:guide orient="horz" pos="1792"/>
        <p:guide orient="horz" pos="3249"/>
        <p:guide orient="horz" pos="1570"/>
        <p:guide orient="horz" pos="1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14" d="100"/>
          <a:sy n="114" d="100"/>
        </p:scale>
        <p:origin x="522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CF123-B4AC-427E-87A8-A7CE632F9278}" type="datetimeFigureOut">
              <a:rPr lang="ru-RU" smtClean="0">
                <a:latin typeface="PF Din Text Cond Pro Обычный" charset="0"/>
              </a:rPr>
              <a:t>22.07.2024</a:t>
            </a:fld>
            <a:endParaRPr lang="ru-RU" dirty="0">
              <a:latin typeface="PF Din Text Cond Pro Обычный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67B93-68BE-45FB-B8C5-75E54A63825B}" type="slidenum">
              <a:rPr lang="ru-RU" smtClean="0">
                <a:latin typeface="PF Din Text Cond Pro Обычный" charset="0"/>
              </a:rPr>
              <a:t>‹#›</a:t>
            </a:fld>
            <a:endParaRPr lang="ru-RU" dirty="0">
              <a:latin typeface="PF Din Text Cond Pro Обычный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23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13CD6198-4BE6-4F36-8333-C514C4EE50C8}" type="datetimeFigureOut">
              <a:rPr lang="ru-RU" smtClean="0"/>
              <a:pPr/>
              <a:t>22.07.2024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E9AF4246-FA98-43BE-AE99-A25C707819E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5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 baseline="0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33530" y="5733256"/>
            <a:ext cx="2113612" cy="269875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|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4316351" y="5733256"/>
            <a:ext cx="1050671" cy="269875"/>
          </a:xfr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 </a:t>
            </a:r>
            <a:r>
              <a:rPr lang="ru-RU"/>
              <a:t>МЕСЯЦ 2021</a:t>
            </a:r>
            <a:endParaRPr lang="ru-RU" dirty="0"/>
          </a:p>
        </p:txBody>
      </p:sp>
      <p:sp>
        <p:nvSpPr>
          <p:cNvPr id="17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5439030" y="5733256"/>
            <a:ext cx="648072" cy="269875"/>
          </a:xfr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РЕГИОН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53" y="1021105"/>
            <a:ext cx="1656184" cy="57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343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7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93185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679" userDrawn="1">
          <p15:clr>
            <a:srgbClr val="FBAE40"/>
          </p15:clr>
        </p15:guide>
        <p15:guide id="2" pos="400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0681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 userDrawn="1">
          <p15:clr>
            <a:srgbClr val="FBAE40"/>
          </p15:clr>
        </p15:guide>
        <p15:guide id="2" pos="4019" userDrawn="1">
          <p15:clr>
            <a:srgbClr val="FBAE40"/>
          </p15:clr>
        </p15:guide>
        <p15:guide id="3" orient="horz" pos="954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954327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170982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8" y="1616076"/>
            <a:ext cx="5215482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3" y="1616076"/>
            <a:ext cx="5203190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43176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1018" userDrawn="1">
          <p15:clr>
            <a:srgbClr val="FBAE40"/>
          </p15:clr>
        </p15:guide>
        <p15:guide id="4" orient="horz" pos="95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2752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947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70" userDrawn="1">
          <p15:clr>
            <a:srgbClr val="FBAE40"/>
          </p15:clr>
        </p15:guide>
        <p15:guide id="7" orient="horz" pos="2803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8506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orient="horz" pos="215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05408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03" userDrawn="1">
          <p15:clr>
            <a:srgbClr val="FBAE40"/>
          </p15:clr>
        </p15:guide>
        <p15:guide id="2" pos="2464" userDrawn="1">
          <p15:clr>
            <a:srgbClr val="FBAE40"/>
          </p15:clr>
        </p15:guide>
        <p15:guide id="3" pos="4883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1018" userDrawn="1">
          <p15:clr>
            <a:srgbClr val="FBAE40"/>
          </p15:clr>
        </p15:guide>
        <p15:guide id="6" orient="horz" pos="9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96879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58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29" userDrawn="1">
          <p15:clr>
            <a:srgbClr val="FBAE40"/>
          </p15:clr>
        </p15:guide>
        <p15:guide id="4" pos="4890" userDrawn="1">
          <p15:clr>
            <a:srgbClr val="FBAE40"/>
          </p15:clr>
        </p15:guide>
        <p15:guide id="5" orient="horz" pos="947" userDrawn="1">
          <p15:clr>
            <a:srgbClr val="FBAE40"/>
          </p15:clr>
        </p15:guide>
        <p15:guide id="6" orient="horz" pos="2478" userDrawn="1">
          <p15:clr>
            <a:srgbClr val="FBAE40"/>
          </p15:clr>
        </p15:guide>
        <p15:guide id="7" orient="horz" pos="2157" userDrawn="1">
          <p15:clr>
            <a:srgbClr val="FBAE40"/>
          </p15:clr>
        </p15:guide>
        <p15:guide id="8" orient="horz" pos="1018" userDrawn="1">
          <p15:clr>
            <a:srgbClr val="FBAE40"/>
          </p15:clr>
        </p15:guide>
        <p15:guide id="9" orient="horz" pos="2874" userDrawn="1">
          <p15:clr>
            <a:srgbClr val="FBAE40"/>
          </p15:clr>
        </p15:guide>
        <p15:guide id="10" orient="horz" pos="280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21898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35" userDrawn="1">
          <p15:clr>
            <a:srgbClr val="FBAE40"/>
          </p15:clr>
        </p15:guide>
        <p15:guide id="4" pos="488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359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505753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pos="3659" userDrawn="1">
          <p15:clr>
            <a:srgbClr val="FBAE40"/>
          </p15:clr>
        </p15:guide>
        <p15:guide id="3" pos="2195" userDrawn="1">
          <p15:clr>
            <a:srgbClr val="FBAE40"/>
          </p15:clr>
        </p15:guide>
        <p15:guide id="4" pos="1856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6" userDrawn="1">
          <p15:clr>
            <a:srgbClr val="FBAE40"/>
          </p15:clr>
        </p15:guide>
        <p15:guide id="7" orient="horz" pos="1018" userDrawn="1">
          <p15:clr>
            <a:srgbClr val="FBAE40"/>
          </p15:clr>
        </p15:guide>
        <p15:guide id="8" orient="horz" pos="94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5970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797" userDrawn="1">
          <p15:clr>
            <a:srgbClr val="FBAE40"/>
          </p15:clr>
        </p15:guide>
        <p15:guide id="3" pos="4890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83" userDrawn="1">
          <p15:clr>
            <a:srgbClr val="FBAE40"/>
          </p15:clr>
        </p15:guide>
        <p15:guide id="7" orient="horz" pos="2797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/>
          </p:cNvSpPr>
          <p:nvPr>
            <p:ph type="pic" sz="quarter" idx="21"/>
          </p:nvPr>
        </p:nvSpPr>
        <p:spPr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5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1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13577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3678" userDrawn="1">
          <p15:clr>
            <a:srgbClr val="FBAE40"/>
          </p15:clr>
        </p15:guide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 userDrawn="1">
          <p15:clr>
            <a:srgbClr val="FBAE40"/>
          </p15:clr>
        </p15:guide>
        <p15:guide id="6" orient="horz" pos="2235" userDrawn="1">
          <p15:clr>
            <a:srgbClr val="FBAE40"/>
          </p15:clr>
        </p15:guide>
        <p15:guide id="7" orient="horz" pos="2404" userDrawn="1">
          <p15:clr>
            <a:srgbClr val="FBAE40"/>
          </p15:clr>
        </p15:guide>
        <p15:guide id="8" orient="horz" pos="374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60014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53063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62" userDrawn="1">
          <p15:clr>
            <a:srgbClr val="FBAE40"/>
          </p15:clr>
        </p15:guide>
        <p15:guide id="2" pos="2195" userDrawn="1">
          <p15:clr>
            <a:srgbClr val="FBAE40"/>
          </p15:clr>
        </p15:guide>
        <p15:guide id="3" pos="3659" userDrawn="1">
          <p15:clr>
            <a:srgbClr val="FBAE40"/>
          </p15:clr>
        </p15:guide>
        <p15:guide id="4" pos="4021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7" userDrawn="1">
          <p15:clr>
            <a:srgbClr val="FBAE40"/>
          </p15:clr>
        </p15:guide>
        <p15:guide id="7" orient="horz" pos="2478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9" orient="horz" pos="2795" userDrawn="1">
          <p15:clr>
            <a:srgbClr val="FBAE40"/>
          </p15:clr>
        </p15:guide>
        <p15:guide id="10" orient="horz" pos="287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5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498755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2478" userDrawn="1">
          <p15:clr>
            <a:srgbClr val="FBAE40"/>
          </p15:clr>
        </p15:guide>
        <p15:guide id="3" orient="horz" pos="2795" userDrawn="1">
          <p15:clr>
            <a:srgbClr val="FBAE40"/>
          </p15:clr>
        </p15:guide>
        <p15:guide id="4" orient="horz" pos="2874" userDrawn="1">
          <p15:clr>
            <a:srgbClr val="FBAE40"/>
          </p15:clr>
        </p15:guide>
        <p15:guide id="5" orient="horz" pos="941" userDrawn="1">
          <p15:clr>
            <a:srgbClr val="FBAE40"/>
          </p15:clr>
        </p15:guide>
        <p15:guide id="6" orient="horz" pos="1018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5" y="3921124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0616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57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75987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2478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2309428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70" userDrawn="1">
          <p15:clr>
            <a:srgbClr val="FBAE40"/>
          </p15:clr>
        </p15:guide>
        <p15:guide id="3" orient="horz" pos="2477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4" y="981075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526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 userDrawn="1"/>
        </p:nvSpPr>
        <p:spPr>
          <a:xfrm>
            <a:off x="3196958" y="0"/>
            <a:ext cx="1093407" cy="230213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459015" y="1772940"/>
            <a:ext cx="5093370" cy="129602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24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313355" y="1344876"/>
            <a:ext cx="838429" cy="871297"/>
          </a:xfrm>
          <a:prstGeom prst="rect">
            <a:avLst/>
          </a:prstGeom>
        </p:spPr>
        <p:txBody>
          <a:bodyPr lIns="0" rIns="0" anchor="ctr" anchorCtr="0"/>
          <a:lstStyle>
            <a:lvl1pPr algn="ctr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20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 flipV="1">
            <a:off x="3196958" y="2302134"/>
            <a:ext cx="1093407" cy="455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3" y="427175"/>
            <a:ext cx="1567092" cy="5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165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180975" indent="-180975">
              <a:buClr>
                <a:schemeClr val="bg1"/>
              </a:buClr>
              <a:defRPr lang="ru-RU" sz="14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>
              <a:buClr>
                <a:schemeClr val="bg1"/>
              </a:buClr>
              <a:defRPr lang="ru-RU" sz="12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7" y="323850"/>
            <a:ext cx="1022060" cy="3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77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Изображение и подпись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7" y="323850"/>
            <a:ext cx="1022060" cy="3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846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ри вертикальных объекта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32"/>
          </p:nvPr>
        </p:nvSpPr>
        <p:spPr>
          <a:xfrm>
            <a:off x="613232" y="976313"/>
            <a:ext cx="328320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33"/>
          </p:nvPr>
        </p:nvSpPr>
        <p:spPr>
          <a:xfrm>
            <a:off x="4453666" y="976313"/>
            <a:ext cx="3289246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34"/>
          </p:nvPr>
        </p:nvSpPr>
        <p:spPr>
          <a:xfrm>
            <a:off x="8315888" y="976313"/>
            <a:ext cx="328715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7" y="323850"/>
            <a:ext cx="1022060" cy="3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293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57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4719" y="3861048"/>
            <a:ext cx="8368315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545202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4720" y="4806984"/>
            <a:ext cx="8368318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58977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Разделите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2855640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b="0" i="0" dirty="0">
              <a:solidFill>
                <a:schemeClr val="tx1"/>
              </a:solidFill>
              <a:latin typeface="PF Din Text Cond Pro Обычный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033937" y="2862768"/>
            <a:ext cx="7569101" cy="103257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033938" y="4595856"/>
            <a:ext cx="7569104" cy="571168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787576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1" y="463656"/>
            <a:ext cx="1420195" cy="49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943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  <p15:guide id="2" orient="horz" pos="217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530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115819" y="976313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1561990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214766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115819" y="2733344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115819" y="3319021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3904698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449037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06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691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4347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90" y="323850"/>
            <a:ext cx="1038047" cy="360040"/>
          </a:xfrm>
          <a:prstGeom prst="rect">
            <a:avLst/>
          </a:prstGeom>
        </p:spPr>
      </p:pic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 dirty="0">
                <a:solidFill>
                  <a:schemeClr val="bg2"/>
                </a:solidFill>
              </a:rPr>
              <a:t>Gazprom</a:t>
            </a:r>
            <a:r>
              <a:rPr lang="en-US" sz="1000" baseline="0" noProof="0" dirty="0">
                <a:solidFill>
                  <a:schemeClr val="bg2"/>
                </a:solidFill>
              </a:rPr>
              <a:t> </a:t>
            </a:r>
            <a:r>
              <a:rPr lang="en-US" sz="1000" baseline="0" noProof="0" dirty="0" err="1">
                <a:solidFill>
                  <a:schemeClr val="bg2"/>
                </a:solidFill>
              </a:rPr>
              <a:t>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1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200" b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2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3480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41" r:id="rId2"/>
    <p:sldLayoutId id="2147483773" r:id="rId3"/>
    <p:sldLayoutId id="2147483776" r:id="rId4"/>
    <p:sldLayoutId id="2147483777" r:id="rId5"/>
    <p:sldLayoutId id="2147483690" r:id="rId6"/>
    <p:sldLayoutId id="2147483793" r:id="rId7"/>
    <p:sldLayoutId id="2147483691" r:id="rId8"/>
    <p:sldLayoutId id="2147483760" r:id="rId9"/>
    <p:sldLayoutId id="2147483779" r:id="rId10"/>
    <p:sldLayoutId id="2147483748" r:id="rId11"/>
    <p:sldLayoutId id="2147483772" r:id="rId12"/>
    <p:sldLayoutId id="2147483778" r:id="rId13"/>
    <p:sldLayoutId id="2147483762" r:id="rId14"/>
    <p:sldLayoutId id="2147483763" r:id="rId15"/>
    <p:sldLayoutId id="2147483765" r:id="rId16"/>
    <p:sldLayoutId id="2147483768" r:id="rId17"/>
    <p:sldLayoutId id="2147483769" r:id="rId18"/>
    <p:sldLayoutId id="2147483746" r:id="rId19"/>
    <p:sldLayoutId id="2147483764" r:id="rId20"/>
    <p:sldLayoutId id="2147483771" r:id="rId21"/>
    <p:sldLayoutId id="2147483774" r:id="rId22"/>
    <p:sldLayoutId id="2147483775" r:id="rId23"/>
    <p:sldLayoutId id="2147483770" r:id="rId24"/>
    <p:sldLayoutId id="2147483695" r:id="rId25"/>
    <p:sldLayoutId id="2147483697" r:id="rId26"/>
    <p:sldLayoutId id="2147483759" r:id="rId27"/>
    <p:sldLayoutId id="2147483698" r:id="rId28"/>
    <p:sldLayoutId id="2147483767" r:id="rId29"/>
    <p:sldLayoutId id="2147483799" r:id="rId30"/>
    <p:sldLayoutId id="2147483800" r:id="rId31"/>
    <p:sldLayoutId id="2147483798" r:id="rId32"/>
    <p:sldLayoutId id="2147483803" r:id="rId33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350838" indent="-16986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378" userDrawn="1">
          <p15:clr>
            <a:srgbClr val="F26B43"/>
          </p15:clr>
        </p15:guide>
        <p15:guide id="6" orient="horz" pos="4117" userDrawn="1">
          <p15:clr>
            <a:srgbClr val="F26B43"/>
          </p15:clr>
        </p15:guide>
        <p15:guide id="9" orient="horz" pos="4021" userDrawn="1">
          <p15:clr>
            <a:srgbClr val="F26B43"/>
          </p15:clr>
        </p15:guide>
        <p15:guide id="11" orient="horz" pos="615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20" orient="horz" pos="263" userDrawn="1">
          <p15:clr>
            <a:srgbClr val="F26B43"/>
          </p15:clr>
        </p15:guide>
        <p15:guide id="36" orient="horz" pos="346" userDrawn="1">
          <p15:clr>
            <a:srgbClr val="F26B43"/>
          </p15:clr>
        </p15:guide>
        <p15:guide id="37" orient="horz" pos="520" userDrawn="1">
          <p15:clr>
            <a:srgbClr val="F26B43"/>
          </p15:clr>
        </p15:guide>
        <p15:guide id="38" pos="784" userDrawn="1">
          <p15:clr>
            <a:srgbClr val="F26B43"/>
          </p15:clr>
        </p15:guide>
        <p15:guide id="39" pos="73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quarter" idx="17"/>
          </p:nvPr>
        </p:nvSpPr>
        <p:spPr>
          <a:xfrm>
            <a:off x="599440" y="990321"/>
            <a:ext cx="5240207" cy="503518"/>
          </a:xfrm>
        </p:spPr>
        <p:txBody>
          <a:bodyPr/>
          <a:lstStyle/>
          <a:p>
            <a:r>
              <a:rPr lang="ru-RU" dirty="0">
                <a:solidFill>
                  <a:srgbClr val="0C5B9D"/>
                </a:solidFill>
              </a:rPr>
              <a:t>Адрес (местоположение): ХМАО-Югра, Нижневартовский район, пос. </a:t>
            </a:r>
            <a:r>
              <a:rPr lang="ru-RU" dirty="0" err="1">
                <a:solidFill>
                  <a:srgbClr val="0C5B9D"/>
                </a:solidFill>
              </a:rPr>
              <a:t>Излучинск</a:t>
            </a:r>
            <a:r>
              <a:rPr lang="ru-RU" dirty="0">
                <a:solidFill>
                  <a:srgbClr val="0C5B9D"/>
                </a:solidFill>
              </a:rPr>
              <a:t>, база </a:t>
            </a:r>
            <a:r>
              <a:rPr lang="ru-RU" dirty="0" err="1">
                <a:solidFill>
                  <a:srgbClr val="0C5B9D"/>
                </a:solidFill>
              </a:rPr>
              <a:t>ОРСа</a:t>
            </a:r>
            <a:r>
              <a:rPr lang="ru-RU" dirty="0">
                <a:solidFill>
                  <a:srgbClr val="0C5B9D"/>
                </a:solidFill>
              </a:rPr>
              <a:t> </a:t>
            </a:r>
            <a:r>
              <a:rPr lang="ru-RU" dirty="0" err="1">
                <a:solidFill>
                  <a:srgbClr val="0C5B9D"/>
                </a:solidFill>
              </a:rPr>
              <a:t>Нижневартовской</a:t>
            </a:r>
            <a:r>
              <a:rPr lang="ru-RU" dirty="0">
                <a:solidFill>
                  <a:srgbClr val="0C5B9D"/>
                </a:solidFill>
              </a:rPr>
              <a:t> ГРЭС</a:t>
            </a:r>
          </a:p>
          <a:p>
            <a:endParaRPr lang="ru-RU" dirty="0">
              <a:solidFill>
                <a:srgbClr val="0C5B9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</a:t>
            </a:r>
            <a:r>
              <a:rPr lang="ru-RU" dirty="0"/>
              <a:t>незавершенного строительства, база </a:t>
            </a:r>
            <a:r>
              <a:rPr lang="ru-RU" dirty="0" err="1"/>
              <a:t>ОРСа</a:t>
            </a:r>
            <a:r>
              <a:rPr lang="ru-RU" dirty="0"/>
              <a:t> </a:t>
            </a:r>
            <a:br>
              <a:rPr lang="ru-RU" dirty="0"/>
            </a:br>
            <a:endParaRPr lang="ru-RU" cap="all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8"/>
          </p:nvPr>
        </p:nvSpPr>
        <p:spPr>
          <a:xfrm>
            <a:off x="599440" y="1488531"/>
            <a:ext cx="5222240" cy="822201"/>
          </a:xfrm>
        </p:spPr>
        <p:txBody>
          <a:bodyPr lIns="0" rIns="0"/>
          <a:lstStyle/>
          <a:p>
            <a:pPr>
              <a:spcBef>
                <a:spcPts val="0"/>
              </a:spcBef>
            </a:pPr>
            <a:endParaRPr lang="ru-RU" b="1" dirty="0" smtClean="0"/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Кадастровый </a:t>
            </a:r>
            <a:r>
              <a:rPr lang="ru-RU" b="1" dirty="0" smtClean="0">
                <a:solidFill>
                  <a:srgbClr val="0C5B9D"/>
                </a:solidFill>
              </a:rPr>
              <a:t>номер: </a:t>
            </a:r>
            <a:r>
              <a:rPr lang="ru-RU" b="1" dirty="0">
                <a:solidFill>
                  <a:srgbClr val="0C5B9D"/>
                </a:solidFill>
              </a:rPr>
              <a:t>86:04:0000000:10933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Степень готовности: 7 %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r>
              <a:rPr lang="en-US" dirty="0" smtClean="0"/>
              <a:t>	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endParaRPr lang="ru-RU" b="1" dirty="0">
              <a:solidFill>
                <a:srgbClr val="0C5B9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88" y="990321"/>
            <a:ext cx="5143500" cy="525817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175" y="2624387"/>
            <a:ext cx="3096344" cy="3667851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72" y="2623643"/>
            <a:ext cx="2881234" cy="366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8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quarter" idx="17"/>
          </p:nvPr>
        </p:nvSpPr>
        <p:spPr>
          <a:xfrm>
            <a:off x="599440" y="990321"/>
            <a:ext cx="5222239" cy="503518"/>
          </a:xfrm>
        </p:spPr>
        <p:txBody>
          <a:bodyPr/>
          <a:lstStyle/>
          <a:p>
            <a:r>
              <a:rPr lang="ru-RU" dirty="0">
                <a:solidFill>
                  <a:srgbClr val="0C5B9D"/>
                </a:solidFill>
              </a:rPr>
              <a:t>Адрес (местоположение): ХМАО-Югра, Нижневартовский район, пос. </a:t>
            </a:r>
            <a:r>
              <a:rPr lang="ru-RU" dirty="0" err="1">
                <a:solidFill>
                  <a:srgbClr val="0C5B9D"/>
                </a:solidFill>
              </a:rPr>
              <a:t>Излучинск</a:t>
            </a:r>
            <a:r>
              <a:rPr lang="ru-RU" dirty="0">
                <a:solidFill>
                  <a:srgbClr val="0C5B9D"/>
                </a:solidFill>
              </a:rPr>
              <a:t>, Монтажная база </a:t>
            </a:r>
            <a:r>
              <a:rPr lang="ru-RU" dirty="0" err="1">
                <a:solidFill>
                  <a:srgbClr val="0C5B9D"/>
                </a:solidFill>
              </a:rPr>
              <a:t>Нижневартовской</a:t>
            </a:r>
            <a:r>
              <a:rPr lang="ru-RU" dirty="0">
                <a:solidFill>
                  <a:srgbClr val="0C5B9D"/>
                </a:solidFill>
              </a:rPr>
              <a:t> ГРЭС</a:t>
            </a:r>
          </a:p>
          <a:p>
            <a:endParaRPr lang="ru-RU" dirty="0">
              <a:solidFill>
                <a:srgbClr val="0C5B9D"/>
              </a:solidFill>
            </a:endParaRPr>
          </a:p>
          <a:p>
            <a:endParaRPr lang="ru-RU" dirty="0">
              <a:solidFill>
                <a:srgbClr val="0C5B9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</a:t>
            </a:r>
            <a:r>
              <a:rPr lang="ru-RU" dirty="0"/>
              <a:t>незавершенного строительства, объединенный корпус монтажных организаций</a:t>
            </a:r>
            <a:br>
              <a:rPr lang="ru-RU" dirty="0"/>
            </a:br>
            <a:endParaRPr lang="ru-RU" cap="all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8"/>
          </p:nvPr>
        </p:nvSpPr>
        <p:spPr>
          <a:xfrm>
            <a:off x="599440" y="1488531"/>
            <a:ext cx="5222240" cy="644325"/>
          </a:xfrm>
        </p:spPr>
        <p:txBody>
          <a:bodyPr lIns="0" rIns="0"/>
          <a:lstStyle/>
          <a:p>
            <a:pPr>
              <a:spcBef>
                <a:spcPts val="0"/>
              </a:spcBef>
            </a:pPr>
            <a:endParaRPr lang="ru-RU" b="1" dirty="0"/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Кадастровый номер: 86:04:0000000:10935</a:t>
            </a:r>
            <a:endParaRPr lang="ru-RU" b="1" dirty="0">
              <a:solidFill>
                <a:srgbClr val="0C5B9D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Степень готовности: 15 %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r>
              <a:rPr lang="en-US" dirty="0" smtClean="0"/>
              <a:t>	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endParaRPr lang="ru-RU" b="1" dirty="0">
              <a:solidFill>
                <a:srgbClr val="0C5B9D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453805"/>
            <a:ext cx="2613244" cy="2794686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682" y="2636912"/>
            <a:ext cx="3096344" cy="3633959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269" y="1041671"/>
            <a:ext cx="5143500" cy="522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0" y="2636912"/>
            <a:ext cx="2897529" cy="36428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22" y="2636912"/>
            <a:ext cx="3096344" cy="364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88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quarter" idx="17"/>
          </p:nvPr>
        </p:nvSpPr>
        <p:spPr>
          <a:xfrm>
            <a:off x="599440" y="990321"/>
            <a:ext cx="5222239" cy="503518"/>
          </a:xfrm>
        </p:spPr>
        <p:txBody>
          <a:bodyPr/>
          <a:lstStyle/>
          <a:p>
            <a:r>
              <a:rPr lang="ru-RU" dirty="0">
                <a:solidFill>
                  <a:srgbClr val="0C5B9D"/>
                </a:solidFill>
              </a:rPr>
              <a:t>Адрес (местоположение): ХМАО-Югра, Нижневартовский район, пос. </a:t>
            </a:r>
            <a:r>
              <a:rPr lang="ru-RU" dirty="0" err="1" smtClean="0">
                <a:solidFill>
                  <a:srgbClr val="0C5B9D"/>
                </a:solidFill>
              </a:rPr>
              <a:t>Излучинск</a:t>
            </a:r>
            <a:endParaRPr lang="ru-RU" dirty="0">
              <a:solidFill>
                <a:srgbClr val="0C5B9D"/>
              </a:solidFill>
            </a:endParaRPr>
          </a:p>
          <a:p>
            <a:endParaRPr lang="ru-RU" dirty="0">
              <a:solidFill>
                <a:srgbClr val="0C5B9D"/>
              </a:solidFill>
            </a:endParaRPr>
          </a:p>
          <a:p>
            <a:endParaRPr lang="ru-RU" dirty="0">
              <a:solidFill>
                <a:srgbClr val="0C5B9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</a:t>
            </a:r>
            <a:r>
              <a:rPr lang="ru-RU" dirty="0"/>
              <a:t>незавершенного строительства, кирпичный завод</a:t>
            </a:r>
            <a:br>
              <a:rPr lang="ru-RU" dirty="0"/>
            </a:br>
            <a:endParaRPr lang="ru-RU" cap="all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8"/>
          </p:nvPr>
        </p:nvSpPr>
        <p:spPr>
          <a:xfrm>
            <a:off x="599440" y="1488531"/>
            <a:ext cx="5222240" cy="822201"/>
          </a:xfrm>
        </p:spPr>
        <p:txBody>
          <a:bodyPr lIns="0" rIns="0"/>
          <a:lstStyle/>
          <a:p>
            <a:pPr>
              <a:spcBef>
                <a:spcPts val="0"/>
              </a:spcBef>
            </a:pPr>
            <a:endParaRPr lang="ru-RU" b="1" dirty="0"/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Кадастровый номер: 86:04:0000000:9761</a:t>
            </a:r>
            <a:endParaRPr lang="ru-RU" b="1" dirty="0">
              <a:solidFill>
                <a:srgbClr val="0C5B9D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180975" algn="l"/>
              </a:tabLst>
            </a:pPr>
            <a:r>
              <a:rPr lang="ru-RU" b="1" dirty="0" smtClean="0">
                <a:solidFill>
                  <a:srgbClr val="0C5B9D"/>
                </a:solidFill>
              </a:rPr>
              <a:t>Степень готовности: 6 %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r>
              <a:rPr lang="en-US" dirty="0" smtClean="0"/>
              <a:t>	</a:t>
            </a:r>
            <a:endParaRPr lang="ru-RU" b="1" dirty="0">
              <a:solidFill>
                <a:srgbClr val="0C5B9D"/>
              </a:solidFill>
            </a:endParaRPr>
          </a:p>
          <a:p>
            <a:pPr>
              <a:spcBef>
                <a:spcPts val="0"/>
              </a:spcBef>
              <a:tabLst>
                <a:tab pos="180975" algn="l"/>
              </a:tabLst>
            </a:pPr>
            <a:endParaRPr lang="ru-RU" b="1" dirty="0">
              <a:solidFill>
                <a:srgbClr val="0C5B9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990321"/>
            <a:ext cx="5143500" cy="53255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4" y="2636912"/>
            <a:ext cx="2897529" cy="36789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210" y="2636912"/>
            <a:ext cx="3202062" cy="367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770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8"/>
</p:tagLst>
</file>

<file path=ppt/theme/theme1.xml><?xml version="1.0" encoding="utf-8"?>
<a:theme xmlns:a="http://schemas.openxmlformats.org/drawingml/2006/main" name="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!RUS_Шаблон_16х9_россети_705" id="{F887FC9F-F531-6942-93E1-0F228C8A2B7E}" vid="{43C3D10E-3BC6-6147-B91A-E0A8079000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!RUS_Шаблон_16х9_россети_705</Template>
  <TotalTime>17182</TotalTime>
  <Words>99</Words>
  <Application>Microsoft Office PowerPoint</Application>
  <PresentationFormat>Широкоэкранный</PresentationFormat>
  <Paragraphs>18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Arial Narrow</vt:lpstr>
      <vt:lpstr>PF Din Text Cond Pro</vt:lpstr>
      <vt:lpstr>PF Din Text Cond Pro Light</vt:lpstr>
      <vt:lpstr>PF Din Text Cond Pro Medium</vt:lpstr>
      <vt:lpstr>PF Din Text Cond Pro Обычный</vt:lpstr>
      <vt:lpstr>Wingdings</vt:lpstr>
      <vt:lpstr>FSK</vt:lpstr>
      <vt:lpstr>Объект незавершенного строительства, база ОРСа  </vt:lpstr>
      <vt:lpstr>Объект незавершенного строительства, объединенный корпус монтажных организаций </vt:lpstr>
      <vt:lpstr>Объект незавершенного строительства, кирпичный завод </vt:lpstr>
    </vt:vector>
  </TitlesOfParts>
  <Company>ПАО "ФСК ЕЭС"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Мамаева Александра Матвеевна</dc:creator>
  <cp:lastModifiedBy>Гоголева Наталья Александровна</cp:lastModifiedBy>
  <cp:revision>266</cp:revision>
  <cp:lastPrinted>2021-05-26T10:25:54Z</cp:lastPrinted>
  <dcterms:created xsi:type="dcterms:W3CDTF">2021-05-11T08:59:45Z</dcterms:created>
  <dcterms:modified xsi:type="dcterms:W3CDTF">2024-07-22T09:24:45Z</dcterms:modified>
</cp:coreProperties>
</file>