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50" r:id="rId3"/>
    <p:sldId id="354" r:id="rId4"/>
    <p:sldId id="353" r:id="rId5"/>
    <p:sldId id="341" r:id="rId6"/>
    <p:sldId id="344" r:id="rId7"/>
    <p:sldId id="343" r:id="rId8"/>
    <p:sldId id="355" r:id="rId9"/>
    <p:sldId id="345" r:id="rId10"/>
    <p:sldId id="347" r:id="rId11"/>
    <p:sldId id="342" r:id="rId12"/>
    <p:sldId id="348" r:id="rId13"/>
    <p:sldId id="352" r:id="rId14"/>
  </p:sldIdLst>
  <p:sldSz cx="9144000" cy="6858000" type="screen4x3"/>
  <p:notesSz cx="6723063" cy="9853613"/>
  <p:defaultTextStyle>
    <a:defPPr>
      <a:defRPr lang="ru-RU"/>
    </a:defPPr>
    <a:lvl1pPr algn="ctr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Calibri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Calibri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Calibri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Calibri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bg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bg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bg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bg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3A7A"/>
    <a:srgbClr val="F21AB9"/>
    <a:srgbClr val="044696"/>
    <a:srgbClr val="CCECFF"/>
    <a:srgbClr val="CA9936"/>
    <a:srgbClr val="FDEEE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686" autoAdjust="0"/>
    <p:restoredTop sz="79760" autoAdjust="0"/>
  </p:normalViewPr>
  <p:slideViewPr>
    <p:cSldViewPr>
      <p:cViewPr>
        <p:scale>
          <a:sx n="100" d="100"/>
          <a:sy n="100" d="100"/>
        </p:scale>
        <p:origin x="-2172" y="-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306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08413" y="0"/>
            <a:ext cx="2913062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206F1-E3F1-41E6-8E5D-FA2084F1E38E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59900"/>
            <a:ext cx="291306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08413" y="9359900"/>
            <a:ext cx="2913062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B9014-0293-4C48-8011-E5D681E8317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14060" cy="4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43" tIns="45373" rIns="90743" bIns="45373" numCol="1" anchor="t" anchorCtr="0" compatLnSpc="1">
            <a:prstTxWarp prst="textNoShape">
              <a:avLst/>
            </a:prstTxWarp>
          </a:bodyPr>
          <a:lstStyle>
            <a:lvl1pPr algn="l" defTabSz="907744" eaLnBrk="1" hangingPunct="1">
              <a:defRPr sz="1200" b="0" dirty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07433" y="0"/>
            <a:ext cx="2914060" cy="4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43" tIns="45373" rIns="90743" bIns="45373" numCol="1" anchor="t" anchorCtr="0" compatLnSpc="1">
            <a:prstTxWarp prst="textNoShape">
              <a:avLst/>
            </a:prstTxWarp>
          </a:bodyPr>
          <a:lstStyle>
            <a:lvl1pPr algn="r" defTabSz="907744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A4F1AE4-A16B-4424-A603-FA1658F78648}" type="datetimeFigureOut">
              <a:rPr lang="ru-RU"/>
              <a:pPr>
                <a:defRPr/>
              </a:pPr>
              <a:t>13.11.2013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8525" y="738188"/>
            <a:ext cx="4926013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07" tIns="45305" rIns="90607" bIns="45305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1993" y="4681019"/>
            <a:ext cx="5379078" cy="443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43" tIns="45373" rIns="90743" bIns="453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358884"/>
            <a:ext cx="2914060" cy="4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43" tIns="45373" rIns="90743" bIns="45373" numCol="1" anchor="b" anchorCtr="0" compatLnSpc="1">
            <a:prstTxWarp prst="textNoShape">
              <a:avLst/>
            </a:prstTxWarp>
          </a:bodyPr>
          <a:lstStyle>
            <a:lvl1pPr algn="l" defTabSz="907744" eaLnBrk="1" hangingPunct="1">
              <a:defRPr sz="1200" b="0" dirty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07433" y="9358884"/>
            <a:ext cx="2914060" cy="4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43" tIns="45373" rIns="90743" bIns="45373" numCol="1" anchor="b" anchorCtr="0" compatLnSpc="1">
            <a:prstTxWarp prst="textNoShape">
              <a:avLst/>
            </a:prstTxWarp>
          </a:bodyPr>
          <a:lstStyle>
            <a:lvl1pPr algn="r" defTabSz="907744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3F8E7C8-BC5A-49B0-989B-CFD2D57FBD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1059883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8525" y="738188"/>
            <a:ext cx="4926013" cy="36957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09546-ECC0-44A7-B21F-FDF854A56E84}" type="datetime1">
              <a:rPr lang="ru-RU" smtClean="0"/>
              <a:t>13.11.2013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Управление по связям с общественностью ОАО "Тюменьэнерго"     teseti@yandex.ru    тел. (3462) 77-67-74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49422-9005-4B73-BB2C-D30C245CA8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2BCCB-8336-40A3-A338-CE259F533535}" type="datetime1">
              <a:rPr lang="ru-RU" smtClean="0"/>
              <a:t>13.11.2013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Управление по связям с общественностью ОАО "Тюменьэнерго"     teseti@yandex.ru    тел. (3462) 77-67-74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EF7EB-7252-495C-8CE6-21C960B2C5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7A949-B58F-4773-9927-7F062BBB5575}" type="datetime1">
              <a:rPr lang="ru-RU" smtClean="0"/>
              <a:t>13.11.2013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Управление по связям с общественностью ОАО "Тюменьэнерго"     teseti@yandex.ru    тел. (3462) 77-67-74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7ECD9-37D5-4454-9C71-6C0C91C135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1423-DE4F-4825-8C2F-9DFCDEA4862F}" type="datetime1">
              <a:rPr lang="ru-RU" smtClean="0"/>
              <a:t>13.11.2013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Управление по связям с общественностью ОАО "Тюменьэнерго"     teseti@yandex.ru    тел. (3462) 77-67-74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DB622-BFEE-498C-91B7-1462AAB10E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47C3C-CB90-4FF1-94DA-46AEDA7A9329}" type="datetime1">
              <a:rPr lang="ru-RU" smtClean="0"/>
              <a:t>13.11.2013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Управление по связям с общественностью ОАО "Тюменьэнерго"     teseti@yandex.ru    тел. (3462) 77-67-74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CD1BE-5228-46C3-B276-3EEE56BF5D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7AA39-9A75-4C14-B8FC-02B663091E3C}" type="datetime1">
              <a:rPr lang="ru-RU" smtClean="0"/>
              <a:t>13.11.2013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Управление по связям с общественностью ОАО "Тюменьэнерго"     teseti@yandex.ru    тел. (3462) 77-67-74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D44DD-A521-4C13-AE6D-9D1B6BBE9C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48865-64A6-4184-91EC-33941B31C817}" type="datetime1">
              <a:rPr lang="ru-RU" smtClean="0"/>
              <a:t>13.11.2013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Управление по связям с общественностью ОАО "Тюменьэнерго"     teseti@yandex.ru    тел. (3462) 77-67-74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B1E1E-1FBA-4C5E-A93D-E2EEAB97DD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6F01E-7F58-4C64-8078-426CC0C55AEC}" type="datetime1">
              <a:rPr lang="ru-RU" smtClean="0"/>
              <a:t>13.11.2013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Управление по связям с общественностью ОАО "Тюменьэнерго"     teseti@yandex.ru    тел. (3462) 77-67-74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F61C0-AE71-49C6-A257-A35F9FFA50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637A2-7864-4613-8706-52561EF17EF7}" type="datetime1">
              <a:rPr lang="ru-RU" smtClean="0"/>
              <a:t>13.11.2013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Управление по связям с общественностью ОАО "Тюменьэнерго"     teseti@yandex.ru    тел. (3462) 77-67-74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6F058-4F5F-4BC7-A24A-4D5E051FDD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379C1-29AB-48FE-A4F3-57C28154DEF5}" type="datetime1">
              <a:rPr lang="ru-RU" smtClean="0"/>
              <a:t>13.11.2013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Управление по связям с общественностью ОАО "Тюменьэнерго"     teseti@yandex.ru    тел. (3462) 77-67-74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C082B-6B7D-418D-BD18-73D3EAA5A1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07C56-15CB-4D7F-A10C-0FFAB8B5FA77}" type="datetime1">
              <a:rPr lang="ru-RU" smtClean="0"/>
              <a:t>13.11.2013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Управление по связям с общественностью ОАО "Тюменьэнерго"     teseti@yandex.ru    тел. (3462) 77-67-74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23D02-D907-4FEF-8801-16F51E24DE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5533B9-9C11-4C26-820B-0566E3A2F340}" type="datetime1">
              <a:rPr lang="ru-RU" smtClean="0"/>
              <a:t>13.11.2013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smtClean="0"/>
              <a:t>Управление по связям с общественностью ОАО "Тюменьэнерго"     teseti@yandex.ru    тел. (3462) 77-67-74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267DA1-20B2-4539-BCF2-5D4FD9A8E6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gif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t="3320" b="29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1285875" y="2786063"/>
            <a:ext cx="67310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0" dirty="0">
              <a:latin typeface="+mj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0" dirty="0">
              <a:latin typeface="+mj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0" dirty="0">
              <a:latin typeface="+mj-lt"/>
              <a:cs typeface="Arial" charset="0"/>
            </a:endParaRPr>
          </a:p>
        </p:txBody>
      </p:sp>
      <p:sp>
        <p:nvSpPr>
          <p:cNvPr id="2053" name="Прямоугольник 7"/>
          <p:cNvSpPr>
            <a:spLocks noChangeArrowheads="1"/>
          </p:cNvSpPr>
          <p:nvPr/>
        </p:nvSpPr>
        <p:spPr bwMode="auto">
          <a:xfrm>
            <a:off x="0" y="6072206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1400" dirty="0">
                <a:latin typeface="+mj-lt"/>
              </a:rPr>
              <a:t>г. Сургут, </a:t>
            </a:r>
            <a:r>
              <a:rPr lang="ru-RU" sz="1400" dirty="0" smtClean="0">
                <a:latin typeface="+mj-lt"/>
              </a:rPr>
              <a:t>2013  </a:t>
            </a:r>
            <a:endParaRPr lang="ru-RU" sz="1400" dirty="0">
              <a:latin typeface="+mj-lt"/>
            </a:endParaRPr>
          </a:p>
        </p:txBody>
      </p:sp>
      <p:sp>
        <p:nvSpPr>
          <p:cNvPr id="2054" name="Прямоугольник 5"/>
          <p:cNvSpPr>
            <a:spLocks noChangeArrowheads="1"/>
          </p:cNvSpPr>
          <p:nvPr/>
        </p:nvSpPr>
        <p:spPr bwMode="auto">
          <a:xfrm>
            <a:off x="179512" y="2643182"/>
            <a:ext cx="8750206" cy="188182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5782" tIns="47891" rIns="95782" bIns="47891">
            <a:spAutoFit/>
          </a:bodyPr>
          <a:lstStyle/>
          <a:p>
            <a:pPr lvl="0" indent="457200" eaLnBrk="1" hangingPunct="1"/>
            <a:r>
              <a:rPr lang="ru-RU" sz="3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ОАО «</a:t>
            </a:r>
            <a:r>
              <a:rPr lang="ru-RU" sz="3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Тюменьэнерго</a:t>
            </a:r>
            <a:r>
              <a:rPr lang="ru-RU" sz="3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»: </a:t>
            </a:r>
          </a:p>
          <a:p>
            <a:pPr lvl="0" indent="457200" eaLnBrk="1" hangingPunct="1"/>
            <a:r>
              <a:rPr lang="ru-RU" sz="3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МЫ - ЗА БЕЗОПАСНОЕ ЭЛЕКТРИЧЕСТВО </a:t>
            </a:r>
          </a:p>
          <a:p>
            <a:pPr lvl="0" indent="457200" eaLnBrk="1" hangingPunct="1"/>
            <a:endParaRPr lang="ru-RU" sz="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lvl="0" indent="457200" eaLnBrk="1" hangingPunct="1"/>
            <a:r>
              <a:rPr lang="ru-RU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(работа компании по профилактике </a:t>
            </a:r>
            <a:r>
              <a:rPr lang="ru-RU" sz="2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электротравматизма</a:t>
            </a:r>
            <a:r>
              <a:rPr lang="ru-RU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lvl="0" indent="457200" eaLnBrk="1" hangingPunct="1"/>
            <a:r>
              <a:rPr lang="ru-RU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в Тюменской области, </a:t>
            </a:r>
            <a:r>
              <a:rPr lang="ru-RU" sz="2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ХМАО-Югре</a:t>
            </a:r>
            <a:r>
              <a:rPr lang="ru-RU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и ЯНАО)</a:t>
            </a:r>
            <a:endParaRPr lang="ru-RU" sz="2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2056" name="Rectangle 38"/>
          <p:cNvSpPr>
            <a:spLocks noChangeArrowheads="1"/>
          </p:cNvSpPr>
          <p:nvPr/>
        </p:nvSpPr>
        <p:spPr bwMode="auto">
          <a:xfrm>
            <a:off x="0" y="6429396"/>
            <a:ext cx="9144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1000" b="0" dirty="0"/>
              <a:t>ОАО “Тюменьэнерго” работает в соответствии с международными стандартами ISO 9001, ISO 14001, OHSAS 18001</a:t>
            </a:r>
          </a:p>
        </p:txBody>
      </p:sp>
      <p:pic>
        <p:nvPicPr>
          <p:cNvPr id="8" name="Picture 3" descr="C:\Documents and Settings\AznaurovaT\Рабочий стол\rosset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1440130"/>
            <a:ext cx="2081406" cy="5853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ologo.wm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500174"/>
            <a:ext cx="1534380" cy="51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Documents and Settings\TrishinaO\Рабочий стол\Рисунок1.jpg"/>
          <p:cNvPicPr>
            <a:picLocks noChangeAspect="1" noChangeArrowheads="1"/>
          </p:cNvPicPr>
          <p:nvPr/>
        </p:nvPicPr>
        <p:blipFill>
          <a:blip r:embed="rId3"/>
          <a:srcRect l="2473" t="1752" r="1098" b="1907"/>
          <a:stretch>
            <a:fillRect/>
          </a:stretch>
        </p:blipFill>
        <p:spPr bwMode="auto">
          <a:xfrm rot="717574">
            <a:off x="5411252" y="2022189"/>
            <a:ext cx="2912684" cy="4083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282" y="785794"/>
            <a:ext cx="8715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r>
              <a:rPr lang="ru-RU" sz="1600" dirty="0">
                <a:solidFill>
                  <a:srgbClr val="002060"/>
                </a:solidFill>
              </a:rPr>
              <a:t>Д</a:t>
            </a:r>
            <a:r>
              <a:rPr lang="ru-RU" sz="1600" dirty="0" smtClean="0">
                <a:solidFill>
                  <a:srgbClr val="002060"/>
                </a:solidFill>
              </a:rPr>
              <a:t>еятельность ОАО «Тюменьэнерго» по профилактике </a:t>
            </a:r>
            <a:r>
              <a:rPr lang="ru-RU" sz="1600" dirty="0" err="1" smtClean="0">
                <a:solidFill>
                  <a:srgbClr val="002060"/>
                </a:solidFill>
              </a:rPr>
              <a:t>электротравматизма</a:t>
            </a:r>
            <a:r>
              <a:rPr lang="ru-RU" sz="1600" dirty="0" smtClean="0">
                <a:solidFill>
                  <a:srgbClr val="002060"/>
                </a:solidFill>
              </a:rPr>
              <a:t> неоднократно отмечалась как самими образовательными учреждениями, так и органами образования территорий, находящихся в зоне ответственности ОАО «Тюменьэнерго»: в копилке компании немалое количество Благодарственных писем . 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6147" name="Picture 3" descr="C:\Documents and Settings\TrishinaO\Рабочий стол\Новая папка\благодарственное письмо_СОШ 7_поправ_10.08.2011.jpg"/>
          <p:cNvPicPr>
            <a:picLocks noChangeAspect="1" noChangeArrowheads="1"/>
          </p:cNvPicPr>
          <p:nvPr/>
        </p:nvPicPr>
        <p:blipFill>
          <a:blip r:embed="rId4" cstate="print"/>
          <a:srcRect l="1307" t="1560" r="2145" b="1486"/>
          <a:stretch>
            <a:fillRect/>
          </a:stretch>
        </p:blipFill>
        <p:spPr bwMode="auto">
          <a:xfrm rot="21098862">
            <a:off x="519860" y="2082538"/>
            <a:ext cx="2979142" cy="4114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63749480"/>
              </p:ext>
            </p:extLst>
          </p:nvPr>
        </p:nvGraphicFramePr>
        <p:xfrm>
          <a:off x="2922427" y="1988840"/>
          <a:ext cx="2816058" cy="3985135"/>
        </p:xfrm>
        <a:graphic>
          <a:graphicData uri="http://schemas.openxmlformats.org/presentationml/2006/ole">
            <p:oleObj spid="_x0000_s2076" name="Acrobat Document" r:id="rId5" imgW="3569760" imgH="5051880" progId="AcroExch.Document.7">
              <p:embed/>
            </p:oleObj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2786050" y="142852"/>
            <a:ext cx="6357950" cy="78579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Times New Roman" pitchFamily="18" charset="0"/>
                <a:cs typeface="Times New Roman" pitchFamily="18" charset="0"/>
              </a:rPr>
              <a:t>МЫ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Times New Roman" pitchFamily="18" charset="0"/>
                <a:cs typeface="Times New Roman" pitchFamily="18" charset="0"/>
              </a:rPr>
              <a:t>ЗА БЕЗОПАСНОЕ ЭЛЕКТРИЧЕСТВО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7158" y="6429396"/>
            <a:ext cx="8358246" cy="292079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по связям с общественностью ОАО "Тюменьэнерго"     </a:t>
            </a:r>
            <a:r>
              <a:rPr lang="ru-RU" dirty="0" err="1" smtClean="0"/>
              <a:t>teseti@yandex.ru</a:t>
            </a:r>
            <a:r>
              <a:rPr lang="ru-RU" dirty="0" smtClean="0"/>
              <a:t>    тел. (3462) 77-67-74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ТЭ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9143"/>
            <a:ext cx="9144000" cy="6191691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Рисунок 7" descr="IMG_00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975" y="4000504"/>
            <a:ext cx="3536181" cy="235745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 descr="NES_f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000504"/>
            <a:ext cx="3536179" cy="235745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500035" y="764704"/>
            <a:ext cx="835824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32000" algn="just"/>
            <a:r>
              <a:rPr lang="ru-RU" sz="1600" dirty="0" smtClean="0">
                <a:solidFill>
                  <a:srgbClr val="00206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1600" dirty="0">
                <a:solidFill>
                  <a:srgbClr val="00206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по 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профилактике детского </a:t>
            </a:r>
            <a:r>
              <a:rPr lang="ru-RU" sz="1600" dirty="0" err="1" smtClean="0">
                <a:solidFill>
                  <a:srgbClr val="00206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электротравматизма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стала одним из важнейших направлений работы ОАО </a:t>
            </a:r>
            <a:r>
              <a:rPr lang="ru-RU" sz="1600" dirty="0">
                <a:solidFill>
                  <a:srgbClr val="00206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«Тюменьэнерго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». В целях организации комплексного подхода к этой работе в компании приняты и реализуются Программа </a:t>
            </a:r>
            <a:r>
              <a:rPr lang="ru-RU" sz="1600" dirty="0">
                <a:solidFill>
                  <a:srgbClr val="00206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публичных и информационных 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мероприятий (в рамках коммуникационного проекта    ОАО «</a:t>
            </a:r>
            <a:r>
              <a:rPr lang="ru-RU" sz="1600" dirty="0" err="1" smtClean="0">
                <a:solidFill>
                  <a:srgbClr val="00206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Россети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») и целевая Программа мероприятий по снижению рисков травматизма сторонних лиц на оборудовании ОАО «Тюменьэнерго» на 2013-2015 годы. </a:t>
            </a:r>
          </a:p>
          <a:p>
            <a:pPr indent="432000"/>
            <a:endParaRPr lang="ru-RU" dirty="0">
              <a:solidFill>
                <a:srgbClr val="FF0000"/>
              </a:solidFill>
              <a:latin typeface="Palatino Linotype" pitchFamily="18" charset="0"/>
              <a:cs typeface="Times New Roman" pitchFamily="18" charset="0"/>
            </a:endParaRPr>
          </a:p>
          <a:p>
            <a:pPr indent="432000"/>
            <a:endParaRPr lang="ru-RU" dirty="0" smtClean="0">
              <a:solidFill>
                <a:srgbClr val="FF0000"/>
              </a:solidFill>
              <a:latin typeface="Palatino Linotype" pitchFamily="18" charset="0"/>
              <a:cs typeface="Times New Roman" pitchFamily="18" charset="0"/>
            </a:endParaRPr>
          </a:p>
          <a:p>
            <a:pPr indent="432000"/>
            <a:endParaRPr lang="ru-RU" dirty="0">
              <a:solidFill>
                <a:srgbClr val="FF0000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786050" y="142852"/>
            <a:ext cx="6357950" cy="78579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Times New Roman" pitchFamily="18" charset="0"/>
                <a:cs typeface="Times New Roman" pitchFamily="18" charset="0"/>
              </a:rPr>
              <a:t>МЫ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Times New Roman" pitchFamily="18" charset="0"/>
                <a:cs typeface="Times New Roman" pitchFamily="18" charset="0"/>
              </a:rPr>
              <a:t>ЗА БЕЗОПАСНОЕ ЭЛЕКТРИЧЕСТВО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7158" y="6429396"/>
            <a:ext cx="8358246" cy="292079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по связям с общественностью ОАО "Тюменьэнерго"     </a:t>
            </a:r>
            <a:r>
              <a:rPr lang="ru-RU" dirty="0" err="1" smtClean="0"/>
              <a:t>teseti@yandex.ru</a:t>
            </a:r>
            <a:r>
              <a:rPr lang="ru-RU" dirty="0" smtClean="0"/>
              <a:t>    тел. (3462) 77-67-74</a:t>
            </a:r>
            <a:endParaRPr lang="ru-RU" dirty="0"/>
          </a:p>
        </p:txBody>
      </p:sp>
    </p:spTree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96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071678"/>
            <a:ext cx="3286148" cy="246461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Рисунок 9" descr="image00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9" y="2072574"/>
            <a:ext cx="3253174" cy="243988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Прямоугольник 7"/>
          <p:cNvSpPr>
            <a:spLocks noChangeArrowheads="1"/>
          </p:cNvSpPr>
          <p:nvPr/>
        </p:nvSpPr>
        <p:spPr bwMode="auto">
          <a:xfrm>
            <a:off x="0" y="6072206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1400" dirty="0">
                <a:latin typeface="Palatino Linotype" pitchFamily="18" charset="0"/>
              </a:rPr>
              <a:t>г. Сургут, </a:t>
            </a:r>
            <a:r>
              <a:rPr lang="ru-RU" sz="1400" dirty="0" smtClean="0">
                <a:latin typeface="Palatino Linotype" pitchFamily="18" charset="0"/>
              </a:rPr>
              <a:t>2013</a:t>
            </a:r>
            <a:endParaRPr lang="ru-RU" sz="1400" dirty="0">
              <a:latin typeface="Palatino Linotype" pitchFamily="18" charset="0"/>
            </a:endParaRPr>
          </a:p>
        </p:txBody>
      </p:sp>
      <p:sp>
        <p:nvSpPr>
          <p:cNvPr id="6" name="Rectangle 38"/>
          <p:cNvSpPr>
            <a:spLocks noChangeArrowheads="1"/>
          </p:cNvSpPr>
          <p:nvPr/>
        </p:nvSpPr>
        <p:spPr bwMode="auto">
          <a:xfrm>
            <a:off x="0" y="6429396"/>
            <a:ext cx="9144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1000" b="0" dirty="0"/>
              <a:t>ОАО “Тюменьэнерго” работает в соответствии с международными стандартами ISO 9001, ISO 14001, OHSAS 18001</a:t>
            </a: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214282" y="785794"/>
            <a:ext cx="8715436" cy="20664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5782" tIns="47891" rIns="95782" bIns="47891">
            <a:spAutoFit/>
          </a:bodyPr>
          <a:lstStyle/>
          <a:p>
            <a:pPr lvl="0" indent="432000" algn="just" eaLnBrk="1" hangingPunct="1"/>
            <a:r>
              <a:rPr lang="ru-RU" sz="16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Задачами обеих программ являются повышение грамотности населения в области электробезопасности, формирование ответственности за соблюдение правил безопасности при нахождении вблизи </a:t>
            </a:r>
            <a:r>
              <a:rPr lang="ru-RU" sz="1600" dirty="0" err="1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энергообъектов</a:t>
            </a:r>
            <a:r>
              <a:rPr lang="ru-RU" sz="16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. Примечательно, что  в обновленной </a:t>
            </a:r>
            <a:r>
              <a:rPr lang="ru-RU" sz="16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рограмме «</a:t>
            </a:r>
            <a:r>
              <a:rPr lang="ru-RU" sz="16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Тюменьэнерго» в отличие от прежних предусмотрен раздел мероприятий, посвященных профилактическим мерам среди взрослого населения по категориям: рыболовы и охотники; водители; любители активного отдыха на природе и подвижных игр; а также сотрудники организаций, выполняющих работы в непосредственной близости от объектов электроэнергетики (лесорубы, водители большегрузного транспорта, строители и т.п.).</a:t>
            </a:r>
            <a:endParaRPr lang="ru-RU" sz="1600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Рисунок 7" descr="P1010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4071942"/>
            <a:ext cx="3216230" cy="240655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 descr="IMAG032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4135855"/>
            <a:ext cx="3076394" cy="230729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Рисунок 11" descr="16547_448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4678" y="4622174"/>
            <a:ext cx="2479014" cy="1428003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786050" y="142852"/>
            <a:ext cx="6357950" cy="78579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Times New Roman" pitchFamily="18" charset="0"/>
                <a:cs typeface="Times New Roman" pitchFamily="18" charset="0"/>
              </a:rPr>
              <a:t>МЫ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Times New Roman" pitchFamily="18" charset="0"/>
                <a:cs typeface="Times New Roman" pitchFamily="18" charset="0"/>
              </a:rPr>
              <a:t>ЗА БЕЗОПАСНОЕ ЭЛЕКТРИЧЕСТВО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7158" y="6429396"/>
            <a:ext cx="8358246" cy="292079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по связям с общественностью ОАО "Тюменьэнерго"     </a:t>
            </a:r>
            <a:r>
              <a:rPr lang="ru-RU" dirty="0" err="1" smtClean="0"/>
              <a:t>teseti@yandex.ru</a:t>
            </a:r>
            <a:r>
              <a:rPr lang="ru-RU" dirty="0" smtClean="0"/>
              <a:t>    тел. (3462) 77-67-74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удуще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20" y="2143116"/>
            <a:ext cx="8726798" cy="447363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lvl="0" indent="0" algn="just" eaLnBrk="1" hangingPunct="1">
              <a:spcBef>
                <a:spcPct val="0"/>
              </a:spcBef>
              <a:buNone/>
              <a:tabLst>
                <a:tab pos="571500" algn="l"/>
              </a:tabLst>
            </a:pPr>
            <a:r>
              <a:rPr lang="ru-RU" sz="1556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        </a:t>
            </a:r>
            <a:endParaRPr lang="ru-RU" sz="1556" dirty="0">
              <a:latin typeface="+mj-lt"/>
            </a:endParaRPr>
          </a:p>
        </p:txBody>
      </p:sp>
      <p:pic>
        <p:nvPicPr>
          <p:cNvPr id="6" name="Рисунок 5" descr="не_хуже_чем_у_патриарх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857232"/>
            <a:ext cx="2857520" cy="460803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643306" y="785794"/>
            <a:ext cx="51435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       </a:t>
            </a:r>
            <a:r>
              <a:rPr lang="ru-RU" sz="16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Результат </a:t>
            </a:r>
            <a:r>
              <a:rPr lang="ru-RU" sz="1600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профилактической работы компании </a:t>
            </a:r>
            <a:r>
              <a:rPr lang="ru-RU" sz="16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образовательных учреждениях юга Тюменской </a:t>
            </a:r>
            <a:r>
              <a:rPr lang="ru-RU" sz="16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области, Югры и Ямала:  </a:t>
            </a:r>
            <a:r>
              <a:rPr lang="ru-RU" sz="16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с </a:t>
            </a:r>
            <a:r>
              <a:rPr lang="ru-RU" sz="16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2011 </a:t>
            </a:r>
            <a:r>
              <a:rPr lang="ru-RU" sz="1600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года в зоне </a:t>
            </a:r>
            <a:r>
              <a:rPr lang="ru-RU" sz="16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ответственности   </a:t>
            </a:r>
            <a:r>
              <a:rPr lang="ru-RU" sz="16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ОАО </a:t>
            </a:r>
            <a:r>
              <a:rPr lang="ru-RU" sz="1600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«Тюменьэнерго</a:t>
            </a:r>
            <a:r>
              <a:rPr lang="ru-RU" sz="16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» от </a:t>
            </a:r>
            <a:r>
              <a:rPr lang="ru-RU" sz="1600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действия электрического тока не пострадал ни один ребенок.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2786050" y="142852"/>
            <a:ext cx="635795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Times New Roman" pitchFamily="18" charset="0"/>
                <a:cs typeface="Times New Roman" pitchFamily="18" charset="0"/>
              </a:rPr>
              <a:t>МЫ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Times New Roman" pitchFamily="18" charset="0"/>
                <a:cs typeface="Times New Roman" pitchFamily="18" charset="0"/>
              </a:rPr>
              <a:t>ЗА БЕЗОПАСНОЕ ЭЛЕКТРИЧЕСТВО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7158" y="6429396"/>
            <a:ext cx="8358246" cy="292079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по связям с общественностью ОАО "Тюменьэнерго"     </a:t>
            </a:r>
            <a:r>
              <a:rPr lang="ru-RU" dirty="0" err="1" smtClean="0"/>
              <a:t>teseti@yandex.ru</a:t>
            </a:r>
            <a:r>
              <a:rPr lang="ru-RU" dirty="0" smtClean="0"/>
              <a:t>    тел. (3462) 77-67-74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166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142852"/>
            <a:ext cx="6357950" cy="785794"/>
          </a:xfrm>
        </p:spPr>
        <p:txBody>
          <a:bodyPr/>
          <a:lstStyle/>
          <a:p>
            <a:pPr lvl="0" eaLnBrk="1" hangingPunct="1">
              <a:tabLst>
                <a:tab pos="571500" algn="l"/>
              </a:tabLst>
            </a:pPr>
            <a:r>
              <a:rPr lang="ru-RU" sz="2400" b="1" dirty="0" smtClean="0">
                <a:solidFill>
                  <a:prstClr val="white"/>
                </a:solidFill>
                <a:ea typeface="Times New Roman" pitchFamily="18" charset="0"/>
                <a:cs typeface="Times New Roman" pitchFamily="18" charset="0"/>
              </a:rPr>
              <a:t>МЫ </a:t>
            </a:r>
            <a:r>
              <a:rPr lang="en-US" sz="2400" b="1" dirty="0" smtClean="0">
                <a:solidFill>
                  <a:prstClr val="white"/>
                </a:solidFill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prstClr val="white"/>
                </a:solidFill>
                <a:ea typeface="Times New Roman" pitchFamily="18" charset="0"/>
                <a:cs typeface="Times New Roman" pitchFamily="18" charset="0"/>
              </a:rPr>
              <a:t>ЗА БЕЗОПАСНОЕ ЭЛЕКТРИЧЕСТВО</a:t>
            </a:r>
            <a:r>
              <a:rPr lang="ru-RU" sz="2400" b="1" dirty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prstClr val="white"/>
                </a:solidFill>
                <a:ea typeface="+mn-ea"/>
                <a:cs typeface="+mn-cs"/>
              </a:rPr>
            </a:br>
            <a:endParaRPr lang="ru-RU" sz="2400" dirty="0"/>
          </a:p>
        </p:txBody>
      </p:sp>
      <p:pic>
        <p:nvPicPr>
          <p:cNvPr id="7" name="Рисунок 6" descr="Стой Напряжение_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860723"/>
            <a:ext cx="3565630" cy="555682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857232"/>
            <a:ext cx="4248472" cy="5560316"/>
          </a:xfrm>
        </p:spPr>
        <p:txBody>
          <a:bodyPr/>
          <a:lstStyle/>
          <a:p>
            <a:pPr marL="0" indent="432000" algn="just">
              <a:spcBef>
                <a:spcPts val="0"/>
              </a:spcBef>
              <a:buNone/>
            </a:pPr>
            <a:r>
              <a:rPr lang="ru-RU" sz="1600" dirty="0" smtClean="0"/>
              <a:t>Активная работа ОАО «Тюменьэнерго» по профилактике </a:t>
            </a:r>
            <a:r>
              <a:rPr lang="ru-RU" sz="1600" dirty="0" err="1" smtClean="0"/>
              <a:t>электротравматизма</a:t>
            </a:r>
            <a:r>
              <a:rPr lang="ru-RU" sz="1600" dirty="0" smtClean="0"/>
              <a:t> среди сторонних лиц началась в 2010 году и была обусловлена высокими показателями и неблагополучной статистикой несчастных случаев на </a:t>
            </a:r>
            <a:r>
              <a:rPr lang="ru-RU" sz="1600" dirty="0" err="1" smtClean="0"/>
              <a:t>энергооборудовании</a:t>
            </a:r>
            <a:r>
              <a:rPr lang="ru-RU" sz="1600" dirty="0" smtClean="0"/>
              <a:t> в ряде российских регионов и в том числе в Тюменской области. </a:t>
            </a:r>
          </a:p>
          <a:p>
            <a:pPr marL="0" indent="432000" algn="just">
              <a:spcBef>
                <a:spcPts val="0"/>
              </a:spcBef>
              <a:buNone/>
            </a:pPr>
            <a:r>
              <a:rPr lang="ru-RU" sz="1600" dirty="0" smtClean="0"/>
              <a:t>В 2010 году в компании была разработана и принята первая Программа по снижению рисков травматизма сторонних лиц на оборудовании ОАО «Тюменьэнерго» на 2010-2012 годы. </a:t>
            </a:r>
          </a:p>
          <a:p>
            <a:pPr marL="0" indent="432000" algn="just">
              <a:spcBef>
                <a:spcPts val="0"/>
              </a:spcBef>
              <a:buNone/>
            </a:pPr>
            <a:r>
              <a:rPr lang="ru-RU" sz="1600" dirty="0" smtClean="0"/>
              <a:t>В это же время в компании </a:t>
            </a:r>
            <a:r>
              <a:rPr lang="ru-RU" sz="1600" dirty="0"/>
              <a:t>принята целевая коммуникационная программа </a:t>
            </a:r>
            <a:r>
              <a:rPr lang="ru-RU" sz="1600" dirty="0" smtClean="0"/>
              <a:t>PR-мероприятий </a:t>
            </a:r>
            <a:r>
              <a:rPr lang="ru-RU" sz="1600" dirty="0"/>
              <a:t>по предотвращению случаев травматизма сторонних лиц на объектах электросетевого </a:t>
            </a:r>
            <a:r>
              <a:rPr lang="ru-RU" sz="1600" dirty="0" smtClean="0"/>
              <a:t>хозяйства, </a:t>
            </a:r>
            <a:r>
              <a:rPr lang="ru-RU" sz="1600" dirty="0"/>
              <a:t>в которой </a:t>
            </a:r>
            <a:r>
              <a:rPr lang="ru-RU" sz="1600" dirty="0" smtClean="0"/>
              <a:t>особое внимание уделялось профилактике </a:t>
            </a:r>
            <a:r>
              <a:rPr lang="ru-RU" sz="1600" dirty="0" err="1" smtClean="0"/>
              <a:t>электротравматизма</a:t>
            </a:r>
            <a:r>
              <a:rPr lang="ru-RU" sz="1600" dirty="0" smtClean="0"/>
              <a:t> среди детей и подростков.</a:t>
            </a:r>
          </a:p>
          <a:p>
            <a:pPr marL="0" indent="0" algn="just">
              <a:buNone/>
            </a:pPr>
            <a:endParaRPr lang="ru-RU" sz="1600" dirty="0" smtClean="0"/>
          </a:p>
          <a:p>
            <a:pPr marL="0" indent="0" algn="just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</a:t>
            </a:r>
            <a:endParaRPr lang="ru-RU" sz="16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7158" y="6429396"/>
            <a:ext cx="8358246" cy="292079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по связям с общественностью ОАО "Тюменьэнерго"     </a:t>
            </a:r>
            <a:r>
              <a:rPr lang="ru-RU" dirty="0" err="1" smtClean="0"/>
              <a:t>teseti@yandex.ru</a:t>
            </a:r>
            <a:r>
              <a:rPr lang="ru-RU" dirty="0" smtClean="0"/>
              <a:t>    тел. (3462) 77-67-74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8087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203848" y="116632"/>
            <a:ext cx="5482952" cy="936104"/>
          </a:xfrm>
        </p:spPr>
        <p:txBody>
          <a:bodyPr/>
          <a:lstStyle/>
          <a:p>
            <a:pPr lvl="0" eaLnBrk="1" hangingPunct="1">
              <a:lnSpc>
                <a:spcPct val="150000"/>
              </a:lnSpc>
              <a:tabLst>
                <a:tab pos="571500" algn="l"/>
              </a:tabLst>
            </a:pPr>
            <a:r>
              <a:rPr lang="ru-RU" sz="2400" b="1" dirty="0" smtClean="0">
                <a:solidFill>
                  <a:prstClr val="white"/>
                </a:solidFill>
                <a:ea typeface="Times New Roman" pitchFamily="18" charset="0"/>
                <a:cs typeface="Times New Roman" pitchFamily="18" charset="0"/>
              </a:rPr>
              <a:t>МЫ</a:t>
            </a:r>
            <a:r>
              <a:rPr lang="en-US" sz="2400" b="1" dirty="0" smtClean="0">
                <a:solidFill>
                  <a:prstClr val="white"/>
                </a:solidFill>
                <a:ea typeface="Times New Roman" pitchFamily="18" charset="0"/>
                <a:cs typeface="Times New Roman" pitchFamily="18" charset="0"/>
              </a:rPr>
              <a:t> -</a:t>
            </a:r>
            <a:r>
              <a:rPr lang="ru-RU" sz="2400" b="1" dirty="0" smtClean="0">
                <a:solidFill>
                  <a:prstClr val="white"/>
                </a:solidFill>
                <a:ea typeface="Times New Roman" pitchFamily="18" charset="0"/>
                <a:cs typeface="Times New Roman" pitchFamily="18" charset="0"/>
              </a:rPr>
              <a:t> ЗА БЕЗОПАСНОЕ ЭЛЕКТРИЧЕСТВО</a:t>
            </a:r>
            <a:r>
              <a:rPr lang="ru-RU" sz="2400" b="1" dirty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prstClr val="white"/>
                </a:solidFill>
                <a:ea typeface="+mn-ea"/>
                <a:cs typeface="+mn-cs"/>
              </a:rPr>
            </a:br>
            <a:endParaRPr lang="ru-RU" sz="2400" dirty="0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217443"/>
          </a:xfrm>
        </p:spPr>
        <p:txBody>
          <a:bodyPr/>
          <a:lstStyle/>
          <a:p>
            <a:pPr marL="0" lvl="0" indent="432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prstClr val="black"/>
                </a:solidFill>
              </a:rPr>
              <a:t>В </a:t>
            </a:r>
            <a:r>
              <a:rPr lang="ru-RU" sz="1600" dirty="0">
                <a:solidFill>
                  <a:prstClr val="black"/>
                </a:solidFill>
              </a:rPr>
              <a:t>рамках исполнения </a:t>
            </a:r>
            <a:r>
              <a:rPr lang="ru-RU" sz="1600" dirty="0" smtClean="0">
                <a:solidFill>
                  <a:prstClr val="black"/>
                </a:solidFill>
              </a:rPr>
              <a:t>Программ в 2011 году между ОАО </a:t>
            </a:r>
            <a:r>
              <a:rPr lang="ru-RU" sz="1600" dirty="0">
                <a:solidFill>
                  <a:prstClr val="black"/>
                </a:solidFill>
              </a:rPr>
              <a:t>«Тюменьэнерго» и Департаментом образования и науки Тюменской области, Департаментом образования и молодежной политики ХМАО-Югры и Департаментом образования ЯНАО были подписаны Соглашения о взаимодействии по повышению электробезопасности обучающихся и воспитанников образовательных учреждений.</a:t>
            </a:r>
          </a:p>
          <a:p>
            <a:pPr marL="0" lvl="0" indent="432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prstClr val="black"/>
                </a:solidFill>
              </a:rPr>
              <a:t>Подписание </a:t>
            </a:r>
            <a:r>
              <a:rPr lang="ru-RU" sz="1600" dirty="0">
                <a:solidFill>
                  <a:prstClr val="black"/>
                </a:solidFill>
              </a:rPr>
              <a:t>Соглашений стало </a:t>
            </a:r>
            <a:r>
              <a:rPr lang="ru-RU" sz="1600" dirty="0" smtClean="0">
                <a:solidFill>
                  <a:prstClr val="black"/>
                </a:solidFill>
              </a:rPr>
              <a:t>началом полномасштабной </a:t>
            </a:r>
            <a:r>
              <a:rPr lang="ru-RU" sz="1600" dirty="0">
                <a:solidFill>
                  <a:prstClr val="black"/>
                </a:solidFill>
              </a:rPr>
              <a:t>работы                    ОАО «Тюменьэнерго» по проведению мероприятий, направленных на профилактику </a:t>
            </a:r>
            <a:r>
              <a:rPr lang="ru-RU" sz="1600" dirty="0" err="1">
                <a:solidFill>
                  <a:prstClr val="black"/>
                </a:solidFill>
              </a:rPr>
              <a:t>электротравматизма</a:t>
            </a:r>
            <a:r>
              <a:rPr lang="ru-RU" sz="1600" dirty="0">
                <a:solidFill>
                  <a:prstClr val="black"/>
                </a:solidFill>
              </a:rPr>
              <a:t> и </a:t>
            </a:r>
            <a:r>
              <a:rPr lang="ru-RU" sz="1600" dirty="0" smtClean="0">
                <a:solidFill>
                  <a:prstClr val="black"/>
                </a:solidFill>
              </a:rPr>
              <a:t>обучение </a:t>
            </a:r>
            <a:r>
              <a:rPr lang="ru-RU" sz="1600" dirty="0">
                <a:solidFill>
                  <a:prstClr val="black"/>
                </a:solidFill>
              </a:rPr>
              <a:t>детей и подростков </a:t>
            </a:r>
            <a:r>
              <a:rPr lang="ru-RU" sz="1600" dirty="0" err="1" smtClean="0">
                <a:solidFill>
                  <a:prstClr val="black"/>
                </a:solidFill>
              </a:rPr>
              <a:t>Югры</a:t>
            </a:r>
            <a:r>
              <a:rPr lang="ru-RU" sz="1600" dirty="0" smtClean="0">
                <a:solidFill>
                  <a:prstClr val="black"/>
                </a:solidFill>
              </a:rPr>
              <a:t>, Ямала и Тюменской области правилам </a:t>
            </a:r>
            <a:r>
              <a:rPr lang="ru-RU" sz="1600" dirty="0">
                <a:solidFill>
                  <a:prstClr val="black"/>
                </a:solidFill>
              </a:rPr>
              <a:t>электробезопасности</a:t>
            </a:r>
            <a:r>
              <a:rPr lang="ru-RU" sz="1600" dirty="0" smtClean="0">
                <a:solidFill>
                  <a:prstClr val="black"/>
                </a:solidFill>
              </a:rPr>
              <a:t>.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endParaRPr lang="ru-RU" sz="1600" dirty="0" smtClean="0">
              <a:solidFill>
                <a:prstClr val="black"/>
              </a:solidFill>
            </a:endParaRPr>
          </a:p>
          <a:p>
            <a:pPr marL="0" lvl="0" indent="432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prstClr val="black"/>
                </a:solidFill>
              </a:rPr>
              <a:t>Подписанные Соглашения действуют и в настоящее время.</a:t>
            </a:r>
          </a:p>
        </p:txBody>
      </p:sp>
      <p:pic>
        <p:nvPicPr>
          <p:cNvPr id="14" name="Рисунок 13" descr="Яма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339" y="785795"/>
            <a:ext cx="3166331" cy="4629204"/>
          </a:xfrm>
          <a:prstGeom prst="rect">
            <a:avLst/>
          </a:prstGeom>
        </p:spPr>
      </p:pic>
      <p:pic>
        <p:nvPicPr>
          <p:cNvPr id="16" name="Рисунок 15" descr="Т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2908" y="1857364"/>
            <a:ext cx="3089092" cy="4500594"/>
          </a:xfrm>
          <a:prstGeom prst="rect">
            <a:avLst/>
          </a:prstGeom>
        </p:spPr>
      </p:pic>
      <p:pic>
        <p:nvPicPr>
          <p:cNvPr id="17" name="Рисунок 16" descr="Югр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643314"/>
            <a:ext cx="3289918" cy="2845402"/>
          </a:xfrm>
          <a:prstGeom prst="rect">
            <a:avLst/>
          </a:prstGeom>
        </p:spPr>
      </p:pic>
      <p:sp>
        <p:nvSpPr>
          <p:cNvPr id="1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7158" y="6429396"/>
            <a:ext cx="8358246" cy="292079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по связям с общественностью ОАО "Тюменьэнерго"     </a:t>
            </a:r>
            <a:r>
              <a:rPr lang="ru-RU" dirty="0" err="1" smtClean="0"/>
              <a:t>teseti@yandex.ru</a:t>
            </a:r>
            <a:r>
              <a:rPr lang="ru-RU" dirty="0" smtClean="0"/>
              <a:t>    тел. (3462) 77-67-74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8751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748242" y="785794"/>
            <a:ext cx="4038600" cy="5595534"/>
          </a:xfrm>
        </p:spPr>
        <p:txBody>
          <a:bodyPr/>
          <a:lstStyle/>
          <a:p>
            <a:pPr marL="0" indent="432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prstClr val="black"/>
                </a:solidFill>
              </a:rPr>
              <a:t>Специалисты </a:t>
            </a:r>
            <a:r>
              <a:rPr lang="ru-RU" sz="1600" dirty="0">
                <a:solidFill>
                  <a:prstClr val="black"/>
                </a:solidFill>
              </a:rPr>
              <a:t>ОАО «Тюменьэнерго</a:t>
            </a:r>
            <a:r>
              <a:rPr lang="ru-RU" sz="1600" dirty="0" smtClean="0">
                <a:solidFill>
                  <a:prstClr val="black"/>
                </a:solidFill>
              </a:rPr>
              <a:t>» посещают учреждения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smtClean="0">
                <a:solidFill>
                  <a:prstClr val="black"/>
                </a:solidFill>
              </a:rPr>
              <a:t>дошкольного, общего, дополнительного образования и проводят с детьми различные мероприятия. Часто бонусом за участие в лекционных курсах становятся посещения </a:t>
            </a:r>
            <a:r>
              <a:rPr lang="ru-RU" sz="1600" dirty="0" err="1" smtClean="0"/>
              <a:t>энергообъектов</a:t>
            </a:r>
            <a:r>
              <a:rPr lang="ru-RU" sz="1600" dirty="0" smtClean="0"/>
              <a:t> </a:t>
            </a:r>
            <a:r>
              <a:rPr lang="ru-RU" sz="1600" dirty="0"/>
              <a:t>и </a:t>
            </a:r>
            <a:r>
              <a:rPr lang="ru-RU" sz="1600" dirty="0" smtClean="0"/>
              <a:t>катание </a:t>
            </a:r>
            <a:r>
              <a:rPr lang="ru-RU" sz="1600" dirty="0"/>
              <a:t>на </a:t>
            </a:r>
            <a:r>
              <a:rPr lang="ru-RU" sz="1600" dirty="0" smtClean="0"/>
              <a:t>специализированном вездеходном транспорте, который энергетики используют в своей работе.  Это помогает показать детям мощь энергетики и лучше закрепить материал.</a:t>
            </a:r>
          </a:p>
          <a:p>
            <a:pPr marL="0" indent="432000" algn="just">
              <a:spcBef>
                <a:spcPts val="0"/>
              </a:spcBef>
              <a:buNone/>
            </a:pPr>
            <a:r>
              <a:rPr lang="ru-RU" sz="1600" dirty="0" smtClean="0"/>
              <a:t>Отметим, что формы </a:t>
            </a:r>
            <a:r>
              <a:rPr lang="ru-RU" sz="1600" dirty="0"/>
              <a:t>проведения </a:t>
            </a:r>
            <a:r>
              <a:rPr lang="ru-RU" sz="1600" dirty="0" smtClean="0"/>
              <a:t>профилактических занятий рассчитаны на разные </a:t>
            </a:r>
            <a:r>
              <a:rPr lang="ru-RU" sz="1600" dirty="0"/>
              <a:t>возрастные </a:t>
            </a:r>
            <a:r>
              <a:rPr lang="ru-RU" sz="1600" dirty="0" smtClean="0"/>
              <a:t>категории.</a:t>
            </a:r>
            <a:endParaRPr lang="ru-RU" sz="1600" dirty="0"/>
          </a:p>
          <a:p>
            <a:pPr marL="0" lvl="0" indent="432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prstClr val="black"/>
                </a:solidFill>
              </a:rPr>
              <a:t>Кроме того, специалисты компании через средства массовой информации привлекают к своей работе и родителей, организовывая конкурсы рисунков на тему «Безопасное электричество», а также различные энергетические викторины, задания которых нацелены на совместную работу детей и родителей. </a:t>
            </a:r>
          </a:p>
          <a:p>
            <a:pPr marL="0" lvl="0" indent="0" algn="just">
              <a:buNone/>
            </a:pPr>
            <a:endParaRPr lang="ru-RU" sz="1600" dirty="0" smtClean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r>
              <a:rPr lang="ru-RU" sz="1600" dirty="0" smtClean="0">
                <a:solidFill>
                  <a:prstClr val="black"/>
                </a:solidFill>
              </a:rPr>
              <a:t>        </a:t>
            </a:r>
            <a:endParaRPr lang="ru-RU" sz="1600" dirty="0"/>
          </a:p>
        </p:txBody>
      </p:sp>
      <p:pic>
        <p:nvPicPr>
          <p:cNvPr id="12" name="Picture 4" descr="C:\Documents and Settings\TrishinaO\Мои документы\электробезопасность\[Originals]\-61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4286052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дети_СевЭ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1" y="3920136"/>
            <a:ext cx="4268240" cy="2437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786050" y="142852"/>
            <a:ext cx="635795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Times New Roman" pitchFamily="18" charset="0"/>
                <a:cs typeface="Times New Roman" pitchFamily="18" charset="0"/>
              </a:rPr>
              <a:t>МЫ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Times New Roman" pitchFamily="18" charset="0"/>
                <a:cs typeface="Times New Roman" pitchFamily="18" charset="0"/>
              </a:rPr>
              <a:t>ЗА БЕЗОПАСНОЕ ЭЛЕКТРИЧЕСТВО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7158" y="6429396"/>
            <a:ext cx="8358246" cy="292079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по связям с общественностью ОАО "Тюменьэнерго"     </a:t>
            </a:r>
            <a:r>
              <a:rPr lang="ru-RU" dirty="0" err="1" smtClean="0"/>
              <a:t>teseti@yandex.ru</a:t>
            </a:r>
            <a:r>
              <a:rPr lang="ru-RU" dirty="0" smtClean="0"/>
              <a:t>    тел. (3462) 77-67-74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0485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ТЭ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2918"/>
            <a:ext cx="9144000" cy="6191691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074" name="Picture 2" descr="C:\Documents and Settings\TrishinaO\Рабочий стол\Новая папка\pict-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14422"/>
            <a:ext cx="3424227" cy="4845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трелка вправо 7"/>
          <p:cNvSpPr/>
          <p:nvPr/>
        </p:nvSpPr>
        <p:spPr>
          <a:xfrm flipH="1">
            <a:off x="4143372" y="1500174"/>
            <a:ext cx="4857784" cy="435771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57786" y="2714620"/>
            <a:ext cx="36433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Занятия, которые специалисты  компании проводят с детьми дошкольного и младшего школьного возраста, проходят в игровой и потому доступной для детского понимания форме. Энергетики предлагают ребятам ответить на вопросы энергетической викторины... </a:t>
            </a:r>
            <a:endParaRPr lang="ru-RU" sz="16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786050" y="142852"/>
            <a:ext cx="6357950" cy="78579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Times New Roman" pitchFamily="18" charset="0"/>
                <a:cs typeface="Times New Roman" pitchFamily="18" charset="0"/>
              </a:rPr>
              <a:t>МЫ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Times New Roman" pitchFamily="18" charset="0"/>
                <a:cs typeface="Times New Roman" pitchFamily="18" charset="0"/>
              </a:rPr>
              <a:t>ЗА БЕЗОПАСНОЕ ЭЛЕКТРИЧЕСТВО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7158" y="6429396"/>
            <a:ext cx="8358246" cy="292079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по связям с общественностью ОАО "Тюменьэнерго"     </a:t>
            </a:r>
            <a:r>
              <a:rPr lang="ru-RU" dirty="0" err="1" smtClean="0"/>
              <a:t>teseti@yandex.ru</a:t>
            </a:r>
            <a:r>
              <a:rPr lang="ru-RU" dirty="0" smtClean="0"/>
              <a:t>    тел. (3462) 77-67-74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5723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… выполнить различные творческие задания,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которые позволяют закрепить полученные знания.</a:t>
            </a:r>
            <a:endParaRPr lang="ru-RU" sz="16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14282" y="1857364"/>
            <a:ext cx="8643998" cy="4572032"/>
            <a:chOff x="357158" y="2000240"/>
            <a:chExt cx="7786742" cy="3714776"/>
          </a:xfrm>
        </p:grpSpPr>
        <p:pic>
          <p:nvPicPr>
            <p:cNvPr id="5124" name="Picture 4" descr="C:\Documents and Settings\TrishinaO\Мои документы\электробезопасность\рисунки\рисунки ЛОви момент\35.jpg"/>
            <p:cNvPicPr>
              <a:picLocks noChangeAspect="1" noChangeArrowheads="1"/>
            </p:cNvPicPr>
            <p:nvPr/>
          </p:nvPicPr>
          <p:blipFill>
            <a:blip r:embed="rId2"/>
            <a:srcRect t="3765"/>
            <a:stretch>
              <a:fillRect/>
            </a:stretch>
          </p:blipFill>
          <p:spPr bwMode="auto">
            <a:xfrm>
              <a:off x="357158" y="2000240"/>
              <a:ext cx="2822562" cy="1825779"/>
            </a:xfrm>
            <a:prstGeom prst="rect">
              <a:avLst/>
            </a:prstGeom>
            <a:noFill/>
          </p:spPr>
        </p:pic>
        <p:pic>
          <p:nvPicPr>
            <p:cNvPr id="5126" name="Picture 6" descr="C:\Documents and Settings\TrishinaO\Мои документы\электробезопасность\рисунки\11091400_РИСУНКИ(1).jpg"/>
            <p:cNvPicPr>
              <a:picLocks noChangeAspect="1" noChangeArrowheads="1"/>
            </p:cNvPicPr>
            <p:nvPr/>
          </p:nvPicPr>
          <p:blipFill>
            <a:blip r:embed="rId3"/>
            <a:srcRect t="1887"/>
            <a:stretch>
              <a:fillRect/>
            </a:stretch>
          </p:blipFill>
          <p:spPr bwMode="auto">
            <a:xfrm>
              <a:off x="3143241" y="2000240"/>
              <a:ext cx="2679838" cy="3714776"/>
            </a:xfrm>
            <a:prstGeom prst="rect">
              <a:avLst/>
            </a:prstGeom>
            <a:noFill/>
          </p:spPr>
        </p:pic>
        <p:pic>
          <p:nvPicPr>
            <p:cNvPr id="5127" name="Picture 7" descr="C:\Documents and Settings\TrishinaO\Мои документы\электробезопасность\рисунки\11091400_РИСУНКИ(2)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7158" y="3786189"/>
              <a:ext cx="2786082" cy="1928827"/>
            </a:xfrm>
            <a:prstGeom prst="rect">
              <a:avLst/>
            </a:prstGeom>
            <a:noFill/>
          </p:spPr>
        </p:pic>
        <p:pic>
          <p:nvPicPr>
            <p:cNvPr id="5128" name="Picture 8" descr="C:\Documents and Settings\TrishinaO\Мои документы\электробезопасность\рисунки\рисунки ЛОви момент\40.jpg"/>
            <p:cNvPicPr>
              <a:picLocks noChangeAspect="1" noChangeArrowheads="1"/>
            </p:cNvPicPr>
            <p:nvPr/>
          </p:nvPicPr>
          <p:blipFill>
            <a:blip r:embed="rId5"/>
            <a:srcRect r="15000"/>
            <a:stretch>
              <a:fillRect/>
            </a:stretch>
          </p:blipFill>
          <p:spPr bwMode="auto">
            <a:xfrm>
              <a:off x="5715009" y="2000240"/>
              <a:ext cx="2428891" cy="2000264"/>
            </a:xfrm>
            <a:prstGeom prst="rect">
              <a:avLst/>
            </a:prstGeom>
            <a:noFill/>
          </p:spPr>
        </p:pic>
        <p:pic>
          <p:nvPicPr>
            <p:cNvPr id="5130" name="Picture 10" descr="C:\Documents and Settings\TrishinaO\Рабочий стол\Рисунок1.jpg"/>
            <p:cNvPicPr>
              <a:picLocks noChangeAspect="1" noChangeArrowheads="1"/>
            </p:cNvPicPr>
            <p:nvPr/>
          </p:nvPicPr>
          <p:blipFill>
            <a:blip r:embed="rId6" cstate="print"/>
            <a:srcRect l="1462" t="4127" b="942"/>
            <a:stretch>
              <a:fillRect/>
            </a:stretch>
          </p:blipFill>
          <p:spPr bwMode="auto">
            <a:xfrm>
              <a:off x="5715008" y="4000504"/>
              <a:ext cx="2428892" cy="1714512"/>
            </a:xfrm>
            <a:prstGeom prst="rect">
              <a:avLst/>
            </a:prstGeom>
            <a:noFill/>
          </p:spPr>
        </p:pic>
      </p:grpSp>
      <p:sp>
        <p:nvSpPr>
          <p:cNvPr id="12" name="Заголовок 1"/>
          <p:cNvSpPr txBox="1">
            <a:spLocks/>
          </p:cNvSpPr>
          <p:nvPr/>
        </p:nvSpPr>
        <p:spPr>
          <a:xfrm>
            <a:off x="2786050" y="142852"/>
            <a:ext cx="6357950" cy="78579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Times New Roman" pitchFamily="18" charset="0"/>
                <a:cs typeface="Times New Roman" pitchFamily="18" charset="0"/>
              </a:rPr>
              <a:t>МЫ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Times New Roman" pitchFamily="18" charset="0"/>
                <a:cs typeface="Times New Roman" pitchFamily="18" charset="0"/>
              </a:rPr>
              <a:t>ЗА БЕЗОПАСНОЕ ЭЛЕКТРИЧЕСТВО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7158" y="6429396"/>
            <a:ext cx="8358246" cy="292079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по связям с общественностью ОАО "Тюменьэнерго"     </a:t>
            </a:r>
            <a:r>
              <a:rPr lang="ru-RU" dirty="0" err="1" smtClean="0"/>
              <a:t>teseti@yandex.ru</a:t>
            </a:r>
            <a:r>
              <a:rPr lang="ru-RU" dirty="0" smtClean="0"/>
              <a:t>    тел. (3462) 77-67-74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ТЭ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2918"/>
            <a:ext cx="9144000" cy="619169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TextBox 7"/>
          <p:cNvSpPr txBox="1"/>
          <p:nvPr/>
        </p:nvSpPr>
        <p:spPr>
          <a:xfrm>
            <a:off x="4786314" y="857232"/>
            <a:ext cx="4071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432000" algn="just">
              <a:spcBef>
                <a:spcPts val="0"/>
              </a:spcBef>
              <a:buNone/>
            </a:pPr>
            <a:r>
              <a:rPr lang="ru-RU" sz="1600" b="0" dirty="0" smtClean="0">
                <a:solidFill>
                  <a:prstClr val="black"/>
                </a:solidFill>
              </a:rPr>
              <a:t>В компании наработан богатейший инструментарий: от листовок, закладок и календарей с правилами</a:t>
            </a:r>
            <a:r>
              <a:rPr lang="en-US" sz="1600" b="0" dirty="0" smtClean="0">
                <a:solidFill>
                  <a:prstClr val="black"/>
                </a:solidFill>
              </a:rPr>
              <a:t> </a:t>
            </a:r>
            <a:r>
              <a:rPr lang="ru-RU" sz="1600" b="0" dirty="0" smtClean="0">
                <a:solidFill>
                  <a:prstClr val="black"/>
                </a:solidFill>
              </a:rPr>
              <a:t>поведения вблизи </a:t>
            </a:r>
            <a:r>
              <a:rPr lang="ru-RU" sz="1600" b="0" dirty="0" err="1" smtClean="0">
                <a:solidFill>
                  <a:prstClr val="black"/>
                </a:solidFill>
              </a:rPr>
              <a:t>энергообъектов</a:t>
            </a:r>
            <a:r>
              <a:rPr lang="ru-RU" sz="1600" b="0" dirty="0" smtClean="0">
                <a:solidFill>
                  <a:prstClr val="black"/>
                </a:solidFill>
              </a:rPr>
              <a:t> до профилактических телевизионных сюжетов, </a:t>
            </a:r>
            <a:r>
              <a:rPr lang="ru-RU" sz="1600" b="0" dirty="0" err="1" smtClean="0">
                <a:solidFill>
                  <a:prstClr val="black"/>
                </a:solidFill>
              </a:rPr>
              <a:t>аудиороликов</a:t>
            </a:r>
            <a:r>
              <a:rPr lang="ru-RU" sz="1600" b="0" dirty="0" smtClean="0">
                <a:solidFill>
                  <a:prstClr val="black"/>
                </a:solidFill>
              </a:rPr>
              <a:t>,  мультипликационных фильмов и игр.</a:t>
            </a:r>
          </a:p>
          <a:p>
            <a:pPr marL="0" lvl="0" indent="432000" algn="just">
              <a:spcBef>
                <a:spcPts val="0"/>
              </a:spcBef>
              <a:buNone/>
            </a:pPr>
            <a:r>
              <a:rPr lang="ru-RU" sz="1600" b="0" dirty="0" smtClean="0">
                <a:solidFill>
                  <a:prstClr val="black"/>
                </a:solidFill>
              </a:rPr>
              <a:t>Основные материалы размещены на корпоративном сайте компании в разделе «Основы электробезопасности».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3666">
            <a:off x="566954" y="679838"/>
            <a:ext cx="2598007" cy="325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3429000"/>
            <a:ext cx="4513727" cy="338437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7945">
            <a:off x="799228" y="2995230"/>
            <a:ext cx="2431251" cy="325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786050" y="142852"/>
            <a:ext cx="6357950" cy="78579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Times New Roman" pitchFamily="18" charset="0"/>
                <a:cs typeface="Times New Roman" pitchFamily="18" charset="0"/>
              </a:rPr>
              <a:t>МЫ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Times New Roman" pitchFamily="18" charset="0"/>
                <a:cs typeface="Times New Roman" pitchFamily="18" charset="0"/>
              </a:rPr>
              <a:t>ЗА БЕЗОПАСНОЕ ЭЛЕКТРИЧЕСТВО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7158" y="6429396"/>
            <a:ext cx="8358246" cy="292079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по связям с общественностью ОАО "Тюменьэнерго"     </a:t>
            </a:r>
            <a:r>
              <a:rPr lang="ru-RU" dirty="0" err="1" smtClean="0"/>
              <a:t>teseti@yandex.ru</a:t>
            </a:r>
            <a:r>
              <a:rPr lang="ru-RU" dirty="0" smtClean="0"/>
              <a:t>    тел. (3462) 77-67-74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ТЭ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1470" y="642918"/>
            <a:ext cx="9144000" cy="619169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837282"/>
            <a:ext cx="8229600" cy="2520280"/>
          </a:xfrm>
        </p:spPr>
        <p:txBody>
          <a:bodyPr/>
          <a:lstStyle/>
          <a:p>
            <a:pPr marL="0" lvl="0" indent="0" algn="just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         </a:t>
            </a:r>
            <a:r>
              <a:rPr lang="ru-RU" sz="1600" b="1" dirty="0" smtClean="0">
                <a:solidFill>
                  <a:srgbClr val="002060"/>
                </a:solidFill>
              </a:rPr>
              <a:t>В </a:t>
            </a:r>
            <a:r>
              <a:rPr lang="ru-RU" sz="1600" b="1" dirty="0">
                <a:solidFill>
                  <a:srgbClr val="002060"/>
                </a:solidFill>
              </a:rPr>
              <a:t>2012 году специалистами компании в образовательных учреждениях Тюменского региона проведено более 500 мероприятий:  </a:t>
            </a:r>
            <a:r>
              <a:rPr lang="ru-RU" sz="1600" dirty="0">
                <a:solidFill>
                  <a:srgbClr val="002060"/>
                </a:solidFill>
              </a:rPr>
              <a:t>профилактические беседы и лекции посетило более 27 тысяч детей, подростков и преподавателей образовательных учреждений. </a:t>
            </a:r>
          </a:p>
          <a:p>
            <a:pPr marL="0" lvl="0" indent="0" algn="just">
              <a:buNone/>
            </a:pPr>
            <a:r>
              <a:rPr lang="ru-RU" sz="1600" dirty="0">
                <a:solidFill>
                  <a:srgbClr val="002060"/>
                </a:solidFill>
              </a:rPr>
              <a:t>         По состоянию </a:t>
            </a:r>
            <a:r>
              <a:rPr lang="ru-RU" sz="1600" b="1" dirty="0">
                <a:solidFill>
                  <a:srgbClr val="002060"/>
                </a:solidFill>
              </a:rPr>
              <a:t>на 1 ноября 2013 года работники «Тюменьэнерго» провели более 600 занятий </a:t>
            </a:r>
            <a:r>
              <a:rPr lang="ru-RU" sz="1600" dirty="0">
                <a:solidFill>
                  <a:srgbClr val="002060"/>
                </a:solidFill>
              </a:rPr>
              <a:t>в детских садах, школах, гимназиях, колледжах, летних </a:t>
            </a:r>
            <a:r>
              <a:rPr lang="ru-RU" sz="1600" dirty="0" smtClean="0">
                <a:solidFill>
                  <a:srgbClr val="002060"/>
                </a:solidFill>
              </a:rPr>
              <a:t>лагерях. Профилактические </a:t>
            </a:r>
            <a:r>
              <a:rPr lang="ru-RU" sz="1600" dirty="0">
                <a:solidFill>
                  <a:srgbClr val="002060"/>
                </a:solidFill>
              </a:rPr>
              <a:t>мероприятия </a:t>
            </a:r>
            <a:r>
              <a:rPr lang="ru-RU" sz="1600" dirty="0" smtClean="0">
                <a:solidFill>
                  <a:srgbClr val="002060"/>
                </a:solidFill>
              </a:rPr>
              <a:t>посетило </a:t>
            </a:r>
            <a:r>
              <a:rPr lang="ru-RU" sz="1600" dirty="0">
                <a:solidFill>
                  <a:srgbClr val="002060"/>
                </a:solidFill>
              </a:rPr>
              <a:t>около 40 тысяч человек.  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плакаты по рисункам Мара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4174" y="4520576"/>
            <a:ext cx="2719142" cy="1922036"/>
          </a:xfrm>
          <a:prstGeom prst="rect">
            <a:avLst/>
          </a:prstGeom>
          <a:ln>
            <a:noFill/>
          </a:ln>
          <a:effectLst>
            <a:softEdge rad="63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8" name="Рисунок 7" descr="плакаты по рисункам Марата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513522"/>
            <a:ext cx="2719712" cy="1922036"/>
          </a:xfrm>
          <a:prstGeom prst="rect">
            <a:avLst/>
          </a:prstGeom>
          <a:ln>
            <a:noFill/>
          </a:ln>
          <a:effectLst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1" name="Рисунок 10" descr="pict-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36" y="2500306"/>
            <a:ext cx="2786082" cy="394230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2786050" y="142852"/>
            <a:ext cx="635795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Times New Roman" pitchFamily="18" charset="0"/>
                <a:cs typeface="Times New Roman" pitchFamily="18" charset="0"/>
              </a:rPr>
              <a:t>МЫ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Times New Roman" pitchFamily="18" charset="0"/>
                <a:cs typeface="Times New Roman" pitchFamily="18" charset="0"/>
              </a:rPr>
              <a:t>ЗА БЕЗОПАСНОЕ ЭЛЕКТРИЧЕСТВО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7158" y="6429396"/>
            <a:ext cx="8358246" cy="292079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по связям с общественностью ОАО "Тюменьэнерго"     </a:t>
            </a:r>
            <a:r>
              <a:rPr lang="ru-RU" dirty="0" err="1" smtClean="0"/>
              <a:t>teseti@yandex.ru</a:t>
            </a:r>
            <a:r>
              <a:rPr lang="ru-RU" dirty="0" smtClean="0"/>
              <a:t>    тел. (3462) 77-67-74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55086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71501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Мероприятия по электробезопасности всегда сопровождаются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положительными эмоциями, детской радостью и смехом. </a:t>
            </a:r>
            <a:endParaRPr lang="ru-RU" sz="16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7170" name="Picture 2" descr="C:\Documents and Settings\TrishinaO\Рабочий стол\Новая папка\-5925_04.08.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928670"/>
            <a:ext cx="6752023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786050" y="142852"/>
            <a:ext cx="6357950" cy="78579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Times New Roman" pitchFamily="18" charset="0"/>
                <a:cs typeface="Times New Roman" pitchFamily="18" charset="0"/>
              </a:rPr>
              <a:t>МЫ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Times New Roman" pitchFamily="18" charset="0"/>
                <a:cs typeface="Times New Roman" pitchFamily="18" charset="0"/>
              </a:rPr>
              <a:t>ЗА БЕЗОПАСНОЕ ЭЛЕКТРИЧЕСТВО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7158" y="6429396"/>
            <a:ext cx="8358246" cy="292079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по связям с общественностью ОАО "Тюменьэнерго"     </a:t>
            </a:r>
            <a:r>
              <a:rPr lang="ru-RU" dirty="0" err="1" smtClean="0"/>
              <a:t>teseti@yandex.ru</a:t>
            </a:r>
            <a:r>
              <a:rPr lang="ru-RU" dirty="0" smtClean="0"/>
              <a:t>    тел. (3462) 77-67-74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18009</TotalTime>
  <Words>1010</Words>
  <Application>Microsoft Office PowerPoint</Application>
  <PresentationFormat>Экран (4:3)</PresentationFormat>
  <Paragraphs>62</Paragraphs>
  <Slides>13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Acrobat Document</vt:lpstr>
      <vt:lpstr>Слайд 1</vt:lpstr>
      <vt:lpstr>МЫ - ЗА БЕЗОПАСНОЕ ЭЛЕКТРИЧЕСТВО </vt:lpstr>
      <vt:lpstr>МЫ - ЗА БЕЗОПАСНОЕ ЭЛЕКТРИЧЕСТВО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 ДИРЕКТОРОВ ОАО «ТЮМЕНЬЭНЕРГО»</dc:title>
  <dc:creator>DulkinM</dc:creator>
  <cp:lastModifiedBy>Тришина Оксана Викторовна</cp:lastModifiedBy>
  <cp:revision>1154</cp:revision>
  <dcterms:created xsi:type="dcterms:W3CDTF">2010-07-29T11:01:47Z</dcterms:created>
  <dcterms:modified xsi:type="dcterms:W3CDTF">2013-11-13T06:51:06Z</dcterms:modified>
</cp:coreProperties>
</file>