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4"/>
  </p:notesMasterIdLst>
  <p:handoutMasterIdLst>
    <p:handoutMasterId r:id="rId25"/>
  </p:handoutMasterIdLst>
  <p:sldIdLst>
    <p:sldId id="571" r:id="rId2"/>
    <p:sldId id="572" r:id="rId3"/>
    <p:sldId id="573" r:id="rId4"/>
    <p:sldId id="575" r:id="rId5"/>
    <p:sldId id="574" r:id="rId6"/>
    <p:sldId id="576" r:id="rId7"/>
    <p:sldId id="578" r:id="rId8"/>
    <p:sldId id="580" r:id="rId9"/>
    <p:sldId id="581" r:id="rId10"/>
    <p:sldId id="577" r:id="rId11"/>
    <p:sldId id="583" r:id="rId12"/>
    <p:sldId id="584" r:id="rId13"/>
    <p:sldId id="585" r:id="rId14"/>
    <p:sldId id="613" r:id="rId15"/>
    <p:sldId id="614" r:id="rId16"/>
    <p:sldId id="601" r:id="rId17"/>
    <p:sldId id="602" r:id="rId18"/>
    <p:sldId id="605" r:id="rId19"/>
    <p:sldId id="604" r:id="rId20"/>
    <p:sldId id="606" r:id="rId21"/>
    <p:sldId id="607" r:id="rId22"/>
    <p:sldId id="609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16" userDrawn="1">
          <p15:clr>
            <a:srgbClr val="A4A3A4"/>
          </p15:clr>
        </p15:guide>
        <p15:guide id="4" pos="431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orient="horz" pos="614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754" userDrawn="1">
          <p15:clr>
            <a:srgbClr val="A4A3A4"/>
          </p15:clr>
        </p15:guide>
        <p15:guide id="12" orient="horz" pos="3521" userDrawn="1">
          <p15:clr>
            <a:srgbClr val="A4A3A4"/>
          </p15:clr>
        </p15:guide>
        <p15:guide id="13" orient="horz" pos="1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аева Александра Матвеевна" initials="МАМ" lastIdx="3" clrIdx="0">
    <p:extLst/>
  </p:cmAuthor>
  <p:cmAuthor id="2" name="Белобородов Сергей Анатольевич" initials="БСА" lastIdx="2" clrIdx="1">
    <p:extLst>
      <p:ext uri="{19B8F6BF-5375-455C-9EA6-DF929625EA0E}">
        <p15:presenceInfo xmlns:p15="http://schemas.microsoft.com/office/powerpoint/2012/main" userId="S-1-5-21-914181577-393967677-276855783-2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DF2F9"/>
    <a:srgbClr val="E9EFF7"/>
    <a:srgbClr val="D52B1E"/>
    <a:srgbClr val="0039A6"/>
    <a:srgbClr val="FFFFFF"/>
    <a:srgbClr val="E0E0E0"/>
    <a:srgbClr val="E6E6E6"/>
    <a:srgbClr val="4F81BD"/>
    <a:srgbClr val="487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4" autoAdjust="0"/>
    <p:restoredTop sz="96242" autoAdjust="0"/>
  </p:normalViewPr>
  <p:slideViewPr>
    <p:cSldViewPr>
      <p:cViewPr varScale="1">
        <p:scale>
          <a:sx n="98" d="100"/>
          <a:sy n="98" d="100"/>
        </p:scale>
        <p:origin x="72" y="186"/>
      </p:cViewPr>
      <p:guideLst>
        <p:guide pos="3016"/>
        <p:guide pos="431"/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4" d="100"/>
          <a:sy n="114" d="100"/>
        </p:scale>
        <p:origin x="52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1E402-693C-427D-BD2C-31C621CCB1D3}" type="doc">
      <dgm:prSet loTypeId="urn:microsoft.com/office/officeart/2005/8/layout/radial4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38E15064-95BA-42E2-AA78-835D0F414268}">
      <dgm:prSet phldrT="[Текст]" custT="1"/>
      <dgm:spPr/>
      <dgm:t>
        <a:bodyPr/>
        <a:lstStyle/>
        <a:p>
          <a:pPr rtl="0"/>
          <a:r>
            <a:rPr lang="ru-RU" sz="14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Цель внутреннего контроля - </a:t>
          </a:r>
          <a:r>
            <a:rPr lang="ru-RU" sz="1400" b="1" kern="1200" dirty="0" smtClean="0">
              <a:solidFill>
                <a:schemeClr val="tx1"/>
              </a:solidFill>
              <a:latin typeface="+mn-lt"/>
              <a:ea typeface="PF Din Text Cond Pro" charset="0"/>
              <a:cs typeface="PF Din Text Cond Pro" charset="0"/>
            </a:rPr>
            <a:t>обеспечивать</a:t>
          </a:r>
          <a:r>
            <a:rPr lang="ru-RU" sz="1400" b="1" kern="1200" dirty="0" smtClean="0">
              <a:solidFill>
                <a:srgbClr val="FF0000"/>
              </a:solidFill>
              <a:latin typeface="+mn-lt"/>
              <a:ea typeface="PF Din Text Cond Pro" charset="0"/>
              <a:cs typeface="PF Din Text Cond Pro" charset="0"/>
            </a:rPr>
            <a:t> </a:t>
          </a:r>
          <a:r>
            <a:rPr lang="ru-RU" sz="14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разумные гарантии достижения Целей Общества</a:t>
          </a:r>
          <a:endParaRPr lang="ru-RU" sz="14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82F7B16F-7242-49FE-B841-7679B233A639}" type="parTrans" cxnId="{48231E1A-A46B-493C-9233-B82EAD30BD9A}">
      <dgm:prSet/>
      <dgm:spPr/>
      <dgm:t>
        <a:bodyPr/>
        <a:lstStyle/>
        <a:p>
          <a:endParaRPr lang="ru-RU"/>
        </a:p>
      </dgm:t>
    </dgm:pt>
    <dgm:pt modelId="{8EA867B4-C51C-4497-B6A4-DF4F8095244A}" type="sibTrans" cxnId="{48231E1A-A46B-493C-9233-B82EAD30BD9A}">
      <dgm:prSet/>
      <dgm:spPr/>
      <dgm:t>
        <a:bodyPr/>
        <a:lstStyle/>
        <a:p>
          <a:endParaRPr lang="ru-RU"/>
        </a:p>
      </dgm:t>
    </dgm:pt>
    <dgm:pt modelId="{29519C13-8A50-4C22-BE80-C057173A3B20}">
      <dgm:prSet phldrT="[Текст]" custT="1"/>
      <dgm:spPr/>
      <dgm:t>
        <a:bodyPr/>
        <a:lstStyle/>
        <a:p>
          <a:pPr rtl="0"/>
          <a:r>
            <a:rPr lang="ru-RU" sz="1400" b="0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  <a:sym typeface="Calibri"/>
            </a:rPr>
            <a:t>Эффективность и результативность своей деятельности, в том числе достижение финансовых и операционных показателей, сохранность активов</a:t>
          </a:r>
          <a:endParaRPr lang="ru-RU" sz="1400" b="0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129B1C3E-2566-4BEB-9C66-F70CFA1BCB89}" type="parTrans" cxnId="{A20C9570-B15D-4884-B751-04DB0E2C4BF5}">
      <dgm:prSet/>
      <dgm:spPr/>
      <dgm:t>
        <a:bodyPr/>
        <a:lstStyle/>
        <a:p>
          <a:endParaRPr lang="ru-RU"/>
        </a:p>
      </dgm:t>
    </dgm:pt>
    <dgm:pt modelId="{435850D4-3D14-4D35-A56C-5A99FFE79F7F}" type="sibTrans" cxnId="{A20C9570-B15D-4884-B751-04DB0E2C4BF5}">
      <dgm:prSet/>
      <dgm:spPr/>
      <dgm:t>
        <a:bodyPr/>
        <a:lstStyle/>
        <a:p>
          <a:endParaRPr lang="ru-RU"/>
        </a:p>
      </dgm:t>
    </dgm:pt>
    <dgm:pt modelId="{768018D7-0E11-42E1-AE7D-DDF62226E815}">
      <dgm:prSet phldrT="[Текст]" custT="1"/>
      <dgm:spPr/>
      <dgm:t>
        <a:bodyPr/>
        <a:lstStyle/>
        <a:p>
          <a:pPr rtl="0"/>
          <a:r>
            <a:rPr lang="ru-RU" sz="1400" b="0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  <a:sym typeface="Calibri"/>
            </a:rPr>
            <a:t>Достоверность и своевременность бухгалтерской (финансовой) и иной отчетности</a:t>
          </a:r>
          <a:endParaRPr lang="ru-RU" sz="1400" b="0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238CD398-38DC-44D7-9350-600F41817BFA}" type="parTrans" cxnId="{8EEC8205-4794-42F6-B4B0-B5A67084B970}">
      <dgm:prSet/>
      <dgm:spPr/>
      <dgm:t>
        <a:bodyPr/>
        <a:lstStyle/>
        <a:p>
          <a:endParaRPr lang="ru-RU"/>
        </a:p>
      </dgm:t>
    </dgm:pt>
    <dgm:pt modelId="{9C2A1817-526D-4385-87F9-156A78B9389D}" type="sibTrans" cxnId="{8EEC8205-4794-42F6-B4B0-B5A67084B970}">
      <dgm:prSet/>
      <dgm:spPr/>
      <dgm:t>
        <a:bodyPr/>
        <a:lstStyle/>
        <a:p>
          <a:endParaRPr lang="ru-RU"/>
        </a:p>
      </dgm:t>
    </dgm:pt>
    <dgm:pt modelId="{55E9B8BE-FAE6-455E-93E2-11F318C52FDC}">
      <dgm:prSet phldrT="[Текст]" custT="1"/>
      <dgm:spPr/>
      <dgm:t>
        <a:bodyPr/>
        <a:lstStyle/>
        <a:p>
          <a:pPr rtl="0"/>
          <a:r>
            <a:rPr lang="ru-RU" sz="1400" b="0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  <a:sym typeface="Calibri"/>
            </a:rPr>
            <a:t>Соблюдение применимого законодательства, в том числе при совершении фактов хозяйственной жизни и ведении бухгалтерского учета</a:t>
          </a:r>
          <a:endParaRPr lang="ru-RU" sz="1400" b="0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786E8F27-0DCD-4D0C-991E-D503C18620F7}" type="parTrans" cxnId="{DF08F5B8-C63C-48B5-AB1B-3D2BD24AF7A3}">
      <dgm:prSet/>
      <dgm:spPr/>
      <dgm:t>
        <a:bodyPr/>
        <a:lstStyle/>
        <a:p>
          <a:endParaRPr lang="ru-RU"/>
        </a:p>
      </dgm:t>
    </dgm:pt>
    <dgm:pt modelId="{A38E83DB-2B2D-42C7-81F8-4DE2800A845C}" type="sibTrans" cxnId="{DF08F5B8-C63C-48B5-AB1B-3D2BD24AF7A3}">
      <dgm:prSet/>
      <dgm:spPr/>
      <dgm:t>
        <a:bodyPr/>
        <a:lstStyle/>
        <a:p>
          <a:endParaRPr lang="ru-RU"/>
        </a:p>
      </dgm:t>
    </dgm:pt>
    <dgm:pt modelId="{2E0672AF-068A-4578-940F-99E0B27ABA3D}" type="pres">
      <dgm:prSet presAssocID="{4CE1E402-693C-427D-BD2C-31C621CCB1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5BDC1-51C2-49D2-B1A8-265296FCFD37}" type="pres">
      <dgm:prSet presAssocID="{38E15064-95BA-42E2-AA78-835D0F414268}" presName="centerShape" presStyleLbl="node0" presStyleIdx="0" presStyleCnt="1"/>
      <dgm:spPr/>
      <dgm:t>
        <a:bodyPr/>
        <a:lstStyle/>
        <a:p>
          <a:endParaRPr lang="ru-RU"/>
        </a:p>
      </dgm:t>
    </dgm:pt>
    <dgm:pt modelId="{5F1847AA-7709-4955-B5D0-36081567D8EC}" type="pres">
      <dgm:prSet presAssocID="{129B1C3E-2566-4BEB-9C66-F70CFA1BCB8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E4109DAC-838A-43E0-A4AC-C44CD9C3E3A8}" type="pres">
      <dgm:prSet presAssocID="{29519C13-8A50-4C22-BE80-C057173A3B20}" presName="node" presStyleLbl="node1" presStyleIdx="0" presStyleCnt="3" custScaleY="157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82C49-4C37-48A4-9D51-A3DD90BD2776}" type="pres">
      <dgm:prSet presAssocID="{238CD398-38DC-44D7-9350-600F41817BF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EA99DFA1-0E53-41E4-A2EA-BD9B959D5F57}" type="pres">
      <dgm:prSet presAssocID="{768018D7-0E11-42E1-AE7D-DDF62226E8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EDB7F-3522-47D2-A350-974BC9608791}" type="pres">
      <dgm:prSet presAssocID="{786E8F27-0DCD-4D0C-991E-D503C18620F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32DD2B0-3F95-409B-BBBC-2BEB1A848DB4}" type="pres">
      <dgm:prSet presAssocID="{55E9B8BE-FAE6-455E-93E2-11F318C52FDC}" presName="node" presStyleLbl="node1" presStyleIdx="2" presStyleCnt="3" custScaleX="115709" custScaleY="139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EC8205-4794-42F6-B4B0-B5A67084B970}" srcId="{38E15064-95BA-42E2-AA78-835D0F414268}" destId="{768018D7-0E11-42E1-AE7D-DDF62226E815}" srcOrd="1" destOrd="0" parTransId="{238CD398-38DC-44D7-9350-600F41817BFA}" sibTransId="{9C2A1817-526D-4385-87F9-156A78B9389D}"/>
    <dgm:cxn modelId="{569A7355-B355-4806-8542-80F32E368325}" type="presOf" srcId="{238CD398-38DC-44D7-9350-600F41817BFA}" destId="{24E82C49-4C37-48A4-9D51-A3DD90BD2776}" srcOrd="0" destOrd="0" presId="urn:microsoft.com/office/officeart/2005/8/layout/radial4"/>
    <dgm:cxn modelId="{74916DAF-1C5F-43A2-9BFA-4CFE7674D221}" type="presOf" srcId="{768018D7-0E11-42E1-AE7D-DDF62226E815}" destId="{EA99DFA1-0E53-41E4-A2EA-BD9B959D5F57}" srcOrd="0" destOrd="0" presId="urn:microsoft.com/office/officeart/2005/8/layout/radial4"/>
    <dgm:cxn modelId="{A20C9570-B15D-4884-B751-04DB0E2C4BF5}" srcId="{38E15064-95BA-42E2-AA78-835D0F414268}" destId="{29519C13-8A50-4C22-BE80-C057173A3B20}" srcOrd="0" destOrd="0" parTransId="{129B1C3E-2566-4BEB-9C66-F70CFA1BCB89}" sibTransId="{435850D4-3D14-4D35-A56C-5A99FFE79F7F}"/>
    <dgm:cxn modelId="{EFBACAE5-BBF2-4140-9236-C1AB3B3BB042}" type="presOf" srcId="{129B1C3E-2566-4BEB-9C66-F70CFA1BCB89}" destId="{5F1847AA-7709-4955-B5D0-36081567D8EC}" srcOrd="0" destOrd="0" presId="urn:microsoft.com/office/officeart/2005/8/layout/radial4"/>
    <dgm:cxn modelId="{3DBF2007-298F-4F3F-8110-6F3CBEFC3D20}" type="presOf" srcId="{55E9B8BE-FAE6-455E-93E2-11F318C52FDC}" destId="{532DD2B0-3F95-409B-BBBC-2BEB1A848DB4}" srcOrd="0" destOrd="0" presId="urn:microsoft.com/office/officeart/2005/8/layout/radial4"/>
    <dgm:cxn modelId="{3C2BC9FE-1150-47DB-B9AB-39B60B579A52}" type="presOf" srcId="{29519C13-8A50-4C22-BE80-C057173A3B20}" destId="{E4109DAC-838A-43E0-A4AC-C44CD9C3E3A8}" srcOrd="0" destOrd="0" presId="urn:microsoft.com/office/officeart/2005/8/layout/radial4"/>
    <dgm:cxn modelId="{48231E1A-A46B-493C-9233-B82EAD30BD9A}" srcId="{4CE1E402-693C-427D-BD2C-31C621CCB1D3}" destId="{38E15064-95BA-42E2-AA78-835D0F414268}" srcOrd="0" destOrd="0" parTransId="{82F7B16F-7242-49FE-B841-7679B233A639}" sibTransId="{8EA867B4-C51C-4497-B6A4-DF4F8095244A}"/>
    <dgm:cxn modelId="{85F1CCF3-8FD6-4E51-AAD5-F59DEC00DE4C}" type="presOf" srcId="{4CE1E402-693C-427D-BD2C-31C621CCB1D3}" destId="{2E0672AF-068A-4578-940F-99E0B27ABA3D}" srcOrd="0" destOrd="0" presId="urn:microsoft.com/office/officeart/2005/8/layout/radial4"/>
    <dgm:cxn modelId="{4D4BA237-F8BA-4ACA-984D-BA97B94DC926}" type="presOf" srcId="{786E8F27-0DCD-4D0C-991E-D503C18620F7}" destId="{FC3EDB7F-3522-47D2-A350-974BC9608791}" srcOrd="0" destOrd="0" presId="urn:microsoft.com/office/officeart/2005/8/layout/radial4"/>
    <dgm:cxn modelId="{DF08F5B8-C63C-48B5-AB1B-3D2BD24AF7A3}" srcId="{38E15064-95BA-42E2-AA78-835D0F414268}" destId="{55E9B8BE-FAE6-455E-93E2-11F318C52FDC}" srcOrd="2" destOrd="0" parTransId="{786E8F27-0DCD-4D0C-991E-D503C18620F7}" sibTransId="{A38E83DB-2B2D-42C7-81F8-4DE2800A845C}"/>
    <dgm:cxn modelId="{7F75797F-9E23-44B0-969C-4B45AE0D3C0E}" type="presOf" srcId="{38E15064-95BA-42E2-AA78-835D0F414268}" destId="{3AE5BDC1-51C2-49D2-B1A8-265296FCFD37}" srcOrd="0" destOrd="0" presId="urn:microsoft.com/office/officeart/2005/8/layout/radial4"/>
    <dgm:cxn modelId="{5D2379DE-72AC-41A8-B694-DA052C6CDB60}" type="presParOf" srcId="{2E0672AF-068A-4578-940F-99E0B27ABA3D}" destId="{3AE5BDC1-51C2-49D2-B1A8-265296FCFD37}" srcOrd="0" destOrd="0" presId="urn:microsoft.com/office/officeart/2005/8/layout/radial4"/>
    <dgm:cxn modelId="{8CCA2814-6F6A-4847-AE74-D79A9D1BDD4C}" type="presParOf" srcId="{2E0672AF-068A-4578-940F-99E0B27ABA3D}" destId="{5F1847AA-7709-4955-B5D0-36081567D8EC}" srcOrd="1" destOrd="0" presId="urn:microsoft.com/office/officeart/2005/8/layout/radial4"/>
    <dgm:cxn modelId="{839F93B1-C24B-4067-AE25-333F9A5644F9}" type="presParOf" srcId="{2E0672AF-068A-4578-940F-99E0B27ABA3D}" destId="{E4109DAC-838A-43E0-A4AC-C44CD9C3E3A8}" srcOrd="2" destOrd="0" presId="urn:microsoft.com/office/officeart/2005/8/layout/radial4"/>
    <dgm:cxn modelId="{6BD25353-4CC9-46AF-AC73-4FC4A58CF107}" type="presParOf" srcId="{2E0672AF-068A-4578-940F-99E0B27ABA3D}" destId="{24E82C49-4C37-48A4-9D51-A3DD90BD2776}" srcOrd="3" destOrd="0" presId="urn:microsoft.com/office/officeart/2005/8/layout/radial4"/>
    <dgm:cxn modelId="{6CB65F5E-1725-45B3-95EC-4FAB7006E2EF}" type="presParOf" srcId="{2E0672AF-068A-4578-940F-99E0B27ABA3D}" destId="{EA99DFA1-0E53-41E4-A2EA-BD9B959D5F57}" srcOrd="4" destOrd="0" presId="urn:microsoft.com/office/officeart/2005/8/layout/radial4"/>
    <dgm:cxn modelId="{BE3DA87E-31B5-405C-94DD-BFE8EF186309}" type="presParOf" srcId="{2E0672AF-068A-4578-940F-99E0B27ABA3D}" destId="{FC3EDB7F-3522-47D2-A350-974BC9608791}" srcOrd="5" destOrd="0" presId="urn:microsoft.com/office/officeart/2005/8/layout/radial4"/>
    <dgm:cxn modelId="{957A3889-B694-4B16-8148-CFA80DE46926}" type="presParOf" srcId="{2E0672AF-068A-4578-940F-99E0B27ABA3D}" destId="{532DD2B0-3F95-409B-BBBC-2BEB1A848DB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F9C94-D369-41B5-9836-6A7A9BC550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C0FD53-7BCD-41CD-89E9-FC5D3A4493CE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ru-RU" sz="2000" b="1" kern="1200" dirty="0" smtClean="0">
              <a:solidFill>
                <a:schemeClr val="bg1"/>
              </a:solidFill>
              <a:latin typeface="+mn-lt"/>
              <a:ea typeface="PF Din Text Cond Pro" charset="0"/>
              <a:cs typeface="PF Din Text Cond Pro" charset="0"/>
            </a:rPr>
            <a:t>Внутренний контроль</a:t>
          </a:r>
          <a:endParaRPr lang="ru-RU" sz="2000" b="1" kern="1200" dirty="0">
            <a:solidFill>
              <a:schemeClr val="bg1"/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713C4201-3EE4-4FB7-A3DC-AA398EBCFD4A}" type="parTrans" cxnId="{020220A1-0957-4969-AD5B-EEEFD8A2D674}">
      <dgm:prSet/>
      <dgm:spPr/>
      <dgm:t>
        <a:bodyPr/>
        <a:lstStyle/>
        <a:p>
          <a:endParaRPr lang="ru-RU"/>
        </a:p>
      </dgm:t>
    </dgm:pt>
    <dgm:pt modelId="{91303041-BF2A-478F-B54D-11AF2085F610}" type="sibTrans" cxnId="{020220A1-0957-4969-AD5B-EEEFD8A2D674}">
      <dgm:prSet/>
      <dgm:spPr/>
      <dgm:t>
        <a:bodyPr/>
        <a:lstStyle/>
        <a:p>
          <a:endParaRPr lang="ru-RU"/>
        </a:p>
      </dgm:t>
    </dgm:pt>
    <dgm:pt modelId="{40D9FCA1-E477-486E-B559-092C5CC10A7C}">
      <dgm:prSet phldrT="[Текст]" custT="1"/>
      <dgm:spPr>
        <a:ln>
          <a:solidFill>
            <a:schemeClr val="accent5"/>
          </a:solidFill>
        </a:ln>
      </dgm:spPr>
      <dgm:t>
        <a:bodyPr/>
        <a:lstStyle/>
        <a:p>
          <a:pPr algn="just"/>
          <a:r>
            <a:rPr lang="ru-RU" sz="1600" b="0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Внутренний контроль фокусируется на том, как Общество влияет на риски для достижения своих целей в текущий период его деятельности</a:t>
          </a:r>
          <a:endParaRPr lang="ru-RU" sz="1600" b="0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82485975-2918-45FC-8140-A50083514C0E}" type="parTrans" cxnId="{F34FA03D-7B93-410C-BEB5-0A26E538F106}">
      <dgm:prSet/>
      <dgm:spPr/>
      <dgm:t>
        <a:bodyPr/>
        <a:lstStyle/>
        <a:p>
          <a:endParaRPr lang="ru-RU"/>
        </a:p>
      </dgm:t>
    </dgm:pt>
    <dgm:pt modelId="{CD90F4DB-90E9-466D-8614-48666602EB66}" type="sibTrans" cxnId="{F34FA03D-7B93-410C-BEB5-0A26E538F106}">
      <dgm:prSet/>
      <dgm:spPr/>
      <dgm:t>
        <a:bodyPr/>
        <a:lstStyle/>
        <a:p>
          <a:endParaRPr lang="ru-RU"/>
        </a:p>
      </dgm:t>
    </dgm:pt>
    <dgm:pt modelId="{FF5FE5C8-4BB1-4551-905D-1521218E0BC5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ru-RU" sz="2000" b="1" kern="1200" dirty="0" smtClean="0">
              <a:solidFill>
                <a:schemeClr val="bg1"/>
              </a:solidFill>
              <a:latin typeface="+mn-lt"/>
              <a:ea typeface="PF Din Text Cond Pro" charset="0"/>
              <a:cs typeface="PF Din Text Cond Pro" charset="0"/>
            </a:rPr>
            <a:t>Кто осуществляет внутренний контроль в Обществе?</a:t>
          </a:r>
          <a:endParaRPr lang="ru-RU" sz="2000" b="1" kern="1200" dirty="0">
            <a:solidFill>
              <a:schemeClr val="bg1"/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5632808E-AF69-4169-9346-7D33ED106EEA}" type="parTrans" cxnId="{6252522E-C4C3-456A-A386-5E6EA3BD5E6D}">
      <dgm:prSet/>
      <dgm:spPr/>
      <dgm:t>
        <a:bodyPr/>
        <a:lstStyle/>
        <a:p>
          <a:endParaRPr lang="ru-RU"/>
        </a:p>
      </dgm:t>
    </dgm:pt>
    <dgm:pt modelId="{7DCE7A66-B371-4862-9FD0-B79B0966434C}" type="sibTrans" cxnId="{6252522E-C4C3-456A-A386-5E6EA3BD5E6D}">
      <dgm:prSet/>
      <dgm:spPr/>
      <dgm:t>
        <a:bodyPr/>
        <a:lstStyle/>
        <a:p>
          <a:endParaRPr lang="ru-RU"/>
        </a:p>
      </dgm:t>
    </dgm:pt>
    <dgm:pt modelId="{1E7AE10B-DAD1-4C71-BD65-77FE84EB8AAA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Руководство и все сотрудники Общества</a:t>
          </a:r>
          <a:endParaRPr lang="ru-RU" sz="18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30786AD1-B960-42D2-AF15-483D1A06242D}" type="parTrans" cxnId="{9E714621-83BD-40D3-AC35-539894431C76}">
      <dgm:prSet/>
      <dgm:spPr/>
      <dgm:t>
        <a:bodyPr/>
        <a:lstStyle/>
        <a:p>
          <a:endParaRPr lang="ru-RU"/>
        </a:p>
      </dgm:t>
    </dgm:pt>
    <dgm:pt modelId="{BF97294F-FA03-4712-B7BE-80539A3C8853}" type="sibTrans" cxnId="{9E714621-83BD-40D3-AC35-539894431C76}">
      <dgm:prSet/>
      <dgm:spPr/>
      <dgm:t>
        <a:bodyPr/>
        <a:lstStyle/>
        <a:p>
          <a:endParaRPr lang="ru-RU"/>
        </a:p>
      </dgm:t>
    </dgm:pt>
    <dgm:pt modelId="{3BE3518D-9116-42E4-A71E-BFF33DC96F06}" type="pres">
      <dgm:prSet presAssocID="{456F9C94-D369-41B5-9836-6A7A9BC550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5B09E0-8D42-42CE-B34A-13A29DE935D2}" type="pres">
      <dgm:prSet presAssocID="{B5C0FD53-7BCD-41CD-89E9-FC5D3A4493CE}" presName="parentText" presStyleLbl="node1" presStyleIdx="0" presStyleCnt="2" custScaleY="49418" custLinFactNeighborX="-1181" custLinFactNeighborY="1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5B6EE-0F2B-4D37-83BA-FEAAB57077D9}" type="pres">
      <dgm:prSet presAssocID="{B5C0FD53-7BCD-41CD-89E9-FC5D3A4493C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A13AC-5DF5-4474-A873-073FBBE9CB60}" type="pres">
      <dgm:prSet presAssocID="{FF5FE5C8-4BB1-4551-905D-1521218E0BC5}" presName="parentText" presStyleLbl="node1" presStyleIdx="1" presStyleCnt="2" custScaleY="100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87CF7-FDD0-4622-BC0E-54DC5C5E5B06}" type="pres">
      <dgm:prSet presAssocID="{FF5FE5C8-4BB1-4551-905D-1521218E0BC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790897-3169-4493-B1F8-4383DC4575B0}" type="presOf" srcId="{B5C0FD53-7BCD-41CD-89E9-FC5D3A4493CE}" destId="{AF5B09E0-8D42-42CE-B34A-13A29DE935D2}" srcOrd="0" destOrd="0" presId="urn:microsoft.com/office/officeart/2005/8/layout/vList2"/>
    <dgm:cxn modelId="{66BC22D9-2CCE-4397-92D8-950E9667D76B}" type="presOf" srcId="{40D9FCA1-E477-486E-B559-092C5CC10A7C}" destId="{6E25B6EE-0F2B-4D37-83BA-FEAAB57077D9}" srcOrd="0" destOrd="0" presId="urn:microsoft.com/office/officeart/2005/8/layout/vList2"/>
    <dgm:cxn modelId="{020220A1-0957-4969-AD5B-EEEFD8A2D674}" srcId="{456F9C94-D369-41B5-9836-6A7A9BC55008}" destId="{B5C0FD53-7BCD-41CD-89E9-FC5D3A4493CE}" srcOrd="0" destOrd="0" parTransId="{713C4201-3EE4-4FB7-A3DC-AA398EBCFD4A}" sibTransId="{91303041-BF2A-478F-B54D-11AF2085F610}"/>
    <dgm:cxn modelId="{EC4DAC15-6577-4212-A004-0CA2D8E4F4BC}" type="presOf" srcId="{1E7AE10B-DAD1-4C71-BD65-77FE84EB8AAA}" destId="{B0387CF7-FDD0-4622-BC0E-54DC5C5E5B06}" srcOrd="0" destOrd="0" presId="urn:microsoft.com/office/officeart/2005/8/layout/vList2"/>
    <dgm:cxn modelId="{F34FA03D-7B93-410C-BEB5-0A26E538F106}" srcId="{B5C0FD53-7BCD-41CD-89E9-FC5D3A4493CE}" destId="{40D9FCA1-E477-486E-B559-092C5CC10A7C}" srcOrd="0" destOrd="0" parTransId="{82485975-2918-45FC-8140-A50083514C0E}" sibTransId="{CD90F4DB-90E9-466D-8614-48666602EB66}"/>
    <dgm:cxn modelId="{9E714621-83BD-40D3-AC35-539894431C76}" srcId="{FF5FE5C8-4BB1-4551-905D-1521218E0BC5}" destId="{1E7AE10B-DAD1-4C71-BD65-77FE84EB8AAA}" srcOrd="0" destOrd="0" parTransId="{30786AD1-B960-42D2-AF15-483D1A06242D}" sibTransId="{BF97294F-FA03-4712-B7BE-80539A3C8853}"/>
    <dgm:cxn modelId="{B21027C4-0C01-443E-B6FD-6154C874D4F1}" type="presOf" srcId="{456F9C94-D369-41B5-9836-6A7A9BC55008}" destId="{3BE3518D-9116-42E4-A71E-BFF33DC96F06}" srcOrd="0" destOrd="0" presId="urn:microsoft.com/office/officeart/2005/8/layout/vList2"/>
    <dgm:cxn modelId="{6252522E-C4C3-456A-A386-5E6EA3BD5E6D}" srcId="{456F9C94-D369-41B5-9836-6A7A9BC55008}" destId="{FF5FE5C8-4BB1-4551-905D-1521218E0BC5}" srcOrd="1" destOrd="0" parTransId="{5632808E-AF69-4169-9346-7D33ED106EEA}" sibTransId="{7DCE7A66-B371-4862-9FD0-B79B0966434C}"/>
    <dgm:cxn modelId="{6119E8F2-F986-40B3-816D-FA54E415C526}" type="presOf" srcId="{FF5FE5C8-4BB1-4551-905D-1521218E0BC5}" destId="{C8CA13AC-5DF5-4474-A873-073FBBE9CB60}" srcOrd="0" destOrd="0" presId="urn:microsoft.com/office/officeart/2005/8/layout/vList2"/>
    <dgm:cxn modelId="{9F493240-F603-4178-B9E7-B09BC59027D5}" type="presParOf" srcId="{3BE3518D-9116-42E4-A71E-BFF33DC96F06}" destId="{AF5B09E0-8D42-42CE-B34A-13A29DE935D2}" srcOrd="0" destOrd="0" presId="urn:microsoft.com/office/officeart/2005/8/layout/vList2"/>
    <dgm:cxn modelId="{BB289D2F-0052-48A4-A432-5301C761D9AB}" type="presParOf" srcId="{3BE3518D-9116-42E4-A71E-BFF33DC96F06}" destId="{6E25B6EE-0F2B-4D37-83BA-FEAAB57077D9}" srcOrd="1" destOrd="0" presId="urn:microsoft.com/office/officeart/2005/8/layout/vList2"/>
    <dgm:cxn modelId="{17B173BD-3A46-44D6-AD2F-67BF47FFDCD6}" type="presParOf" srcId="{3BE3518D-9116-42E4-A71E-BFF33DC96F06}" destId="{C8CA13AC-5DF5-4474-A873-073FBBE9CB60}" srcOrd="2" destOrd="0" presId="urn:microsoft.com/office/officeart/2005/8/layout/vList2"/>
    <dgm:cxn modelId="{4E0E7889-FC43-4863-942E-959E14CF3AD6}" type="presParOf" srcId="{3BE3518D-9116-42E4-A71E-BFF33DC96F06}" destId="{B0387CF7-FDD0-4622-BC0E-54DC5C5E5B06}" srcOrd="3" destOrd="0" presId="urn:microsoft.com/office/officeart/2005/8/layout/vList2"/>
  </dgm:cxnLst>
  <dgm:bg/>
  <dgm:whole>
    <a:ln>
      <a:solidFill>
        <a:schemeClr val="accent5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20B11-6100-4BA7-9643-4A5D2455B3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BFE284-154B-4505-B87E-AA7A4C38ED16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800" b="1" kern="1200" dirty="0" smtClean="0">
              <a:solidFill>
                <a:schemeClr val="bg1"/>
              </a:solidFill>
              <a:latin typeface="+mn-lt"/>
              <a:ea typeface="PF Din Text Cond Pro" charset="0"/>
              <a:cs typeface="PF Din Text Cond Pro" charset="0"/>
            </a:rPr>
            <a:t>Операционные цели</a:t>
          </a:r>
          <a:endParaRPr lang="ru-RU" sz="1800" b="1" kern="1200" dirty="0">
            <a:solidFill>
              <a:schemeClr val="bg1"/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3EB87C39-F5BB-4FD7-BCC5-C79F0D5B4705}" type="parTrans" cxnId="{9556ED78-E9E3-4329-AEBF-315097E03EF7}">
      <dgm:prSet/>
      <dgm:spPr/>
      <dgm:t>
        <a:bodyPr/>
        <a:lstStyle/>
        <a:p>
          <a:endParaRPr lang="ru-RU"/>
        </a:p>
      </dgm:t>
    </dgm:pt>
    <dgm:pt modelId="{3D9FF62A-04C4-4749-9A03-4B3CD21E9A48}" type="sibTrans" cxnId="{9556ED78-E9E3-4329-AEBF-315097E03EF7}">
      <dgm:prSet/>
      <dgm:spPr/>
      <dgm:t>
        <a:bodyPr/>
        <a:lstStyle/>
        <a:p>
          <a:endParaRPr lang="ru-RU"/>
        </a:p>
      </dgm:t>
    </dgm:pt>
    <dgm:pt modelId="{DF5B37A9-17FA-49A4-B56C-5AEC4490E89C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800" b="1" kern="1200" dirty="0" smtClean="0">
              <a:solidFill>
                <a:schemeClr val="bg1"/>
              </a:solidFill>
              <a:latin typeface="+mn-lt"/>
              <a:ea typeface="PF Din Text Cond Pro" charset="0"/>
              <a:cs typeface="PF Din Text Cond Pro" charset="0"/>
            </a:rPr>
            <a:t>Цели в области отчетности</a:t>
          </a:r>
          <a:endParaRPr lang="ru-RU" sz="1800" b="1" kern="1200" dirty="0">
            <a:solidFill>
              <a:schemeClr val="bg1"/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A63428EC-605D-4F83-80D0-84D5E9CD4530}" type="parTrans" cxnId="{D4F8854B-46EF-4EAB-AAA0-1225D3138F18}">
      <dgm:prSet/>
      <dgm:spPr/>
      <dgm:t>
        <a:bodyPr/>
        <a:lstStyle/>
        <a:p>
          <a:endParaRPr lang="ru-RU"/>
        </a:p>
      </dgm:t>
    </dgm:pt>
    <dgm:pt modelId="{95AAC6F5-756F-4A1E-9267-663FC0F20D92}" type="sibTrans" cxnId="{D4F8854B-46EF-4EAB-AAA0-1225D3138F18}">
      <dgm:prSet/>
      <dgm:spPr/>
      <dgm:t>
        <a:bodyPr/>
        <a:lstStyle/>
        <a:p>
          <a:endParaRPr lang="ru-RU"/>
        </a:p>
      </dgm:t>
    </dgm:pt>
    <dgm:pt modelId="{6D6A3C9C-DE83-4BEE-99FB-DBEEC57B6219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Финансовая отчетность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FF7E1735-8F3B-45C4-99EF-25AF378C37D6}" type="parTrans" cxnId="{4CB5AECF-0C9A-4F49-B645-C8BBFDD573E8}">
      <dgm:prSet/>
      <dgm:spPr/>
      <dgm:t>
        <a:bodyPr/>
        <a:lstStyle/>
        <a:p>
          <a:endParaRPr lang="ru-RU"/>
        </a:p>
      </dgm:t>
    </dgm:pt>
    <dgm:pt modelId="{6B5F44FC-4A84-496F-A4ED-436B7FD82BA3}" type="sibTrans" cxnId="{4CB5AECF-0C9A-4F49-B645-C8BBFDD573E8}">
      <dgm:prSet/>
      <dgm:spPr/>
      <dgm:t>
        <a:bodyPr/>
        <a:lstStyle/>
        <a:p>
          <a:endParaRPr lang="ru-RU"/>
        </a:p>
      </dgm:t>
    </dgm:pt>
    <dgm:pt modelId="{A18ED9C4-F4B6-4A68-B6B2-B793E1D0B3B1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800" b="1" kern="1200" dirty="0" smtClean="0">
              <a:solidFill>
                <a:schemeClr val="bg1"/>
              </a:solidFill>
              <a:latin typeface="+mn-lt"/>
              <a:ea typeface="PF Din Text Cond Pro" charset="0"/>
              <a:cs typeface="PF Din Text Cond Pro" charset="0"/>
            </a:rPr>
            <a:t>Цели в области </a:t>
          </a:r>
          <a:r>
            <a:rPr lang="ru-RU" sz="1800" b="1" kern="1200" dirty="0" err="1" smtClean="0">
              <a:solidFill>
                <a:schemeClr val="bg1"/>
              </a:solidFill>
              <a:latin typeface="+mn-lt"/>
              <a:ea typeface="PF Din Text Cond Pro" charset="0"/>
              <a:cs typeface="PF Din Text Cond Pro" charset="0"/>
            </a:rPr>
            <a:t>комплаенса</a:t>
          </a:r>
          <a:endParaRPr lang="ru-RU" sz="1800" b="1" kern="1200" dirty="0">
            <a:solidFill>
              <a:schemeClr val="bg1"/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77C41188-FB7C-48A5-86D5-F7060C07D02C}" type="parTrans" cxnId="{C364BCCB-EF78-4D1E-B664-730D44A391FE}">
      <dgm:prSet/>
      <dgm:spPr/>
      <dgm:t>
        <a:bodyPr/>
        <a:lstStyle/>
        <a:p>
          <a:endParaRPr lang="ru-RU"/>
        </a:p>
      </dgm:t>
    </dgm:pt>
    <dgm:pt modelId="{FF3B0BD1-2B38-4223-BC43-A9B7594527C3}" type="sibTrans" cxnId="{C364BCCB-EF78-4D1E-B664-730D44A391FE}">
      <dgm:prSet/>
      <dgm:spPr/>
      <dgm:t>
        <a:bodyPr/>
        <a:lstStyle/>
        <a:p>
          <a:endParaRPr lang="ru-RU"/>
        </a:p>
      </dgm:t>
    </dgm:pt>
    <dgm:pt modelId="{8CA54EE9-DC35-4B72-9EC5-B87C160E82CA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Соблюдение</a:t>
          </a:r>
          <a:r>
            <a:rPr lang="ru-RU" sz="1900" kern="1200" dirty="0" smtClean="0"/>
            <a:t> </a:t>
          </a: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законов и нормативных актов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55AD605A-D551-43AB-B7AD-A920D7139EEA}" type="parTrans" cxnId="{31C86A77-B99E-47DB-9C84-F013F8F04F1A}">
      <dgm:prSet/>
      <dgm:spPr/>
      <dgm:t>
        <a:bodyPr/>
        <a:lstStyle/>
        <a:p>
          <a:endParaRPr lang="ru-RU"/>
        </a:p>
      </dgm:t>
    </dgm:pt>
    <dgm:pt modelId="{DD2178D2-6EFC-4035-8EA4-487E0185DECA}" type="sibTrans" cxnId="{31C86A77-B99E-47DB-9C84-F013F8F04F1A}">
      <dgm:prSet/>
      <dgm:spPr/>
      <dgm:t>
        <a:bodyPr/>
        <a:lstStyle/>
        <a:p>
          <a:endParaRPr lang="ru-RU"/>
        </a:p>
      </dgm:t>
    </dgm:pt>
    <dgm:pt modelId="{84DEFAE3-A0C5-44C1-86D8-0693FDE68AD5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Нефинансовая отчетность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0EECF1BC-1EA0-4333-93CF-980DC05EE26F}" type="parTrans" cxnId="{E866A6B4-2B62-4169-9AD9-90F5F02BEBE4}">
      <dgm:prSet/>
      <dgm:spPr/>
      <dgm:t>
        <a:bodyPr/>
        <a:lstStyle/>
        <a:p>
          <a:endParaRPr lang="ru-RU"/>
        </a:p>
      </dgm:t>
    </dgm:pt>
    <dgm:pt modelId="{626A25BC-60B4-44E0-8E65-EEE20CC47941}" type="sibTrans" cxnId="{E866A6B4-2B62-4169-9AD9-90F5F02BEBE4}">
      <dgm:prSet/>
      <dgm:spPr/>
      <dgm:t>
        <a:bodyPr/>
        <a:lstStyle/>
        <a:p>
          <a:endParaRPr lang="ru-RU"/>
        </a:p>
      </dgm:t>
    </dgm:pt>
    <dgm:pt modelId="{B769A27F-CD4C-4F82-B782-39EAFB6CC08A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Внутренняя и внешняя отчетность: </a:t>
          </a:r>
          <a:r>
            <a:rPr lang="ru-RU" sz="1600" b="0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достоверность, своевременность, прозрачность 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2AA02FC9-C84D-4FD0-A52C-90C966D55DAE}" type="parTrans" cxnId="{5DF0FB6B-AF52-4FAB-854A-5ED36D1365E8}">
      <dgm:prSet/>
      <dgm:spPr/>
      <dgm:t>
        <a:bodyPr/>
        <a:lstStyle/>
        <a:p>
          <a:endParaRPr lang="ru-RU"/>
        </a:p>
      </dgm:t>
    </dgm:pt>
    <dgm:pt modelId="{0EDBB83B-DD55-4141-8CB6-9BA26318964B}" type="sibTrans" cxnId="{5DF0FB6B-AF52-4FAB-854A-5ED36D1365E8}">
      <dgm:prSet/>
      <dgm:spPr/>
      <dgm:t>
        <a:bodyPr/>
        <a:lstStyle/>
        <a:p>
          <a:endParaRPr lang="ru-RU"/>
        </a:p>
      </dgm:t>
    </dgm:pt>
    <dgm:pt modelId="{3F6F9F05-D34A-412B-B5DE-B0A7D82C833E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Эффективность операций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A21E99B2-0732-4902-94AE-EA425E012E33}" type="sibTrans" cxnId="{43B97720-0848-4183-9327-AE1F2D052842}">
      <dgm:prSet/>
      <dgm:spPr/>
      <dgm:t>
        <a:bodyPr/>
        <a:lstStyle/>
        <a:p>
          <a:endParaRPr lang="ru-RU"/>
        </a:p>
      </dgm:t>
    </dgm:pt>
    <dgm:pt modelId="{E6A065AC-C867-418C-A086-A20D559D48E3}" type="parTrans" cxnId="{43B97720-0848-4183-9327-AE1F2D052842}">
      <dgm:prSet/>
      <dgm:spPr/>
      <dgm:t>
        <a:bodyPr/>
        <a:lstStyle/>
        <a:p>
          <a:endParaRPr lang="ru-RU"/>
        </a:p>
      </dgm:t>
    </dgm:pt>
    <dgm:pt modelId="{8395A5BB-7F49-45F3-A493-90A97893C8D7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Рациональность операций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62BC00C6-141B-43B8-A70C-9E7932637887}" type="sibTrans" cxnId="{24F5E157-26A1-4A37-8734-B632E18941F3}">
      <dgm:prSet/>
      <dgm:spPr/>
      <dgm:t>
        <a:bodyPr/>
        <a:lstStyle/>
        <a:p>
          <a:endParaRPr lang="ru-RU"/>
        </a:p>
      </dgm:t>
    </dgm:pt>
    <dgm:pt modelId="{E2C5AF90-1E04-4B57-BFF2-3DABD7B23B79}" type="parTrans" cxnId="{24F5E157-26A1-4A37-8734-B632E18941F3}">
      <dgm:prSet/>
      <dgm:spPr/>
      <dgm:t>
        <a:bodyPr/>
        <a:lstStyle/>
        <a:p>
          <a:endParaRPr lang="ru-RU"/>
        </a:p>
      </dgm:t>
    </dgm:pt>
    <dgm:pt modelId="{B1D412B2-B8B9-4A47-81D8-1282B9DDD81C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Сохранность активов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gm:t>
    </dgm:pt>
    <dgm:pt modelId="{9955B85E-D6F8-4EAC-8398-8E45169909F6}" type="sibTrans" cxnId="{A5E05205-68F9-4D25-9073-2773EFB82787}">
      <dgm:prSet/>
      <dgm:spPr/>
      <dgm:t>
        <a:bodyPr/>
        <a:lstStyle/>
        <a:p>
          <a:endParaRPr lang="ru-RU"/>
        </a:p>
      </dgm:t>
    </dgm:pt>
    <dgm:pt modelId="{336FBC26-E134-4CCD-97A1-5B05DA8D08C7}" type="parTrans" cxnId="{A5E05205-68F9-4D25-9073-2773EFB82787}">
      <dgm:prSet/>
      <dgm:spPr/>
      <dgm:t>
        <a:bodyPr/>
        <a:lstStyle/>
        <a:p>
          <a:endParaRPr lang="ru-RU"/>
        </a:p>
      </dgm:t>
    </dgm:pt>
    <dgm:pt modelId="{D597ECDB-D559-4EE3-8359-8EF9F1BBE707}" type="pres">
      <dgm:prSet presAssocID="{70620B11-6100-4BA7-9643-4A5D2455B3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1E4CDE-DCC2-4F5D-863E-1FDFE374F047}" type="pres">
      <dgm:prSet presAssocID="{75BFE284-154B-4505-B87E-AA7A4C38ED16}" presName="linNode" presStyleCnt="0"/>
      <dgm:spPr/>
    </dgm:pt>
    <dgm:pt modelId="{AC4C312D-ECBF-4627-B9AD-7AA606ACF2A7}" type="pres">
      <dgm:prSet presAssocID="{75BFE284-154B-4505-B87E-AA7A4C38ED16}" presName="parentText" presStyleLbl="node1" presStyleIdx="0" presStyleCnt="3" custScaleY="819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98893-0C04-4456-B032-2D6B0825FC2F}" type="pres">
      <dgm:prSet presAssocID="{75BFE284-154B-4505-B87E-AA7A4C38ED1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562FF-422F-4BA2-9318-9F367160C06D}" type="pres">
      <dgm:prSet presAssocID="{3D9FF62A-04C4-4749-9A03-4B3CD21E9A48}" presName="sp" presStyleCnt="0"/>
      <dgm:spPr/>
    </dgm:pt>
    <dgm:pt modelId="{7B7DA8E5-1570-4773-84DB-42A21B4EC9F0}" type="pres">
      <dgm:prSet presAssocID="{DF5B37A9-17FA-49A4-B56C-5AEC4490E89C}" presName="linNode" presStyleCnt="0"/>
      <dgm:spPr/>
    </dgm:pt>
    <dgm:pt modelId="{4046F1DD-4470-494B-8969-617CEAB04959}" type="pres">
      <dgm:prSet presAssocID="{DF5B37A9-17FA-49A4-B56C-5AEC4490E89C}" presName="parentText" presStyleLbl="node1" presStyleIdx="1" presStyleCnt="3" custScaleY="944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E1E7B-4D5F-46D0-8870-A77503D508FA}" type="pres">
      <dgm:prSet presAssocID="{DF5B37A9-17FA-49A4-B56C-5AEC4490E89C}" presName="descendantText" presStyleLbl="alignAccFollowNode1" presStyleIdx="1" presStyleCnt="3" custScaleY="166685" custLinFactNeighborX="492" custLinFactNeighborY="14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1143C-2F4A-467B-85C8-28539BFF8952}" type="pres">
      <dgm:prSet presAssocID="{95AAC6F5-756F-4A1E-9267-663FC0F20D92}" presName="sp" presStyleCnt="0"/>
      <dgm:spPr/>
    </dgm:pt>
    <dgm:pt modelId="{DD09E883-1B92-4BA9-A2DF-6D8A52B86870}" type="pres">
      <dgm:prSet presAssocID="{A18ED9C4-F4B6-4A68-B6B2-B793E1D0B3B1}" presName="linNode" presStyleCnt="0"/>
      <dgm:spPr/>
    </dgm:pt>
    <dgm:pt modelId="{AA5F7705-1BD4-402D-9CB1-AFCBACA3DFD3}" type="pres">
      <dgm:prSet presAssocID="{A18ED9C4-F4B6-4A68-B6B2-B793E1D0B3B1}" presName="parentText" presStyleLbl="node1" presStyleIdx="2" presStyleCnt="3" custScaleY="841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D143D-0999-4F2B-B5CB-E0FE93AC966C}" type="pres">
      <dgm:prSet presAssocID="{A18ED9C4-F4B6-4A68-B6B2-B793E1D0B3B1}" presName="descendantText" presStyleLbl="alignAccFollowNode1" presStyleIdx="2" presStyleCnt="3" custScaleY="56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64BCCB-EF78-4D1E-B664-730D44A391FE}" srcId="{70620B11-6100-4BA7-9643-4A5D2455B381}" destId="{A18ED9C4-F4B6-4A68-B6B2-B793E1D0B3B1}" srcOrd="2" destOrd="0" parTransId="{77C41188-FB7C-48A5-86D5-F7060C07D02C}" sibTransId="{FF3B0BD1-2B38-4223-BC43-A9B7594527C3}"/>
    <dgm:cxn modelId="{3153E0D0-4CC1-4D49-9A8F-B4429EE4D5FF}" type="presOf" srcId="{8395A5BB-7F49-45F3-A493-90A97893C8D7}" destId="{A0098893-0C04-4456-B032-2D6B0825FC2F}" srcOrd="0" destOrd="1" presId="urn:microsoft.com/office/officeart/2005/8/layout/vList5"/>
    <dgm:cxn modelId="{9556ED78-E9E3-4329-AEBF-315097E03EF7}" srcId="{70620B11-6100-4BA7-9643-4A5D2455B381}" destId="{75BFE284-154B-4505-B87E-AA7A4C38ED16}" srcOrd="0" destOrd="0" parTransId="{3EB87C39-F5BB-4FD7-BCC5-C79F0D5B4705}" sibTransId="{3D9FF62A-04C4-4749-9A03-4B3CD21E9A48}"/>
    <dgm:cxn modelId="{D2AC8207-6BA3-4B5F-B332-C7A0C38329E9}" type="presOf" srcId="{3F6F9F05-D34A-412B-B5DE-B0A7D82C833E}" destId="{A0098893-0C04-4456-B032-2D6B0825FC2F}" srcOrd="0" destOrd="0" presId="urn:microsoft.com/office/officeart/2005/8/layout/vList5"/>
    <dgm:cxn modelId="{B6CF4550-2039-46A8-B227-B56D709B6718}" type="presOf" srcId="{75BFE284-154B-4505-B87E-AA7A4C38ED16}" destId="{AC4C312D-ECBF-4627-B9AD-7AA606ACF2A7}" srcOrd="0" destOrd="0" presId="urn:microsoft.com/office/officeart/2005/8/layout/vList5"/>
    <dgm:cxn modelId="{6A42D546-B431-4145-A99B-79F1A9F4CDE9}" type="presOf" srcId="{6D6A3C9C-DE83-4BEE-99FB-DBEEC57B6219}" destId="{5CFE1E7B-4D5F-46D0-8870-A77503D508FA}" srcOrd="0" destOrd="0" presId="urn:microsoft.com/office/officeart/2005/8/layout/vList5"/>
    <dgm:cxn modelId="{D4F8854B-46EF-4EAB-AAA0-1225D3138F18}" srcId="{70620B11-6100-4BA7-9643-4A5D2455B381}" destId="{DF5B37A9-17FA-49A4-B56C-5AEC4490E89C}" srcOrd="1" destOrd="0" parTransId="{A63428EC-605D-4F83-80D0-84D5E9CD4530}" sibTransId="{95AAC6F5-756F-4A1E-9267-663FC0F20D92}"/>
    <dgm:cxn modelId="{A4AFE483-0DAC-4442-9AE3-333C907BAB45}" type="presOf" srcId="{A18ED9C4-F4B6-4A68-B6B2-B793E1D0B3B1}" destId="{AA5F7705-1BD4-402D-9CB1-AFCBACA3DFD3}" srcOrd="0" destOrd="0" presId="urn:microsoft.com/office/officeart/2005/8/layout/vList5"/>
    <dgm:cxn modelId="{6B5A3B96-44A2-46A6-8B04-35B5EDBF5B6B}" type="presOf" srcId="{70620B11-6100-4BA7-9643-4A5D2455B381}" destId="{D597ECDB-D559-4EE3-8359-8EF9F1BBE707}" srcOrd="0" destOrd="0" presId="urn:microsoft.com/office/officeart/2005/8/layout/vList5"/>
    <dgm:cxn modelId="{428AD168-8EF3-4BD0-BB11-2FDED5CF422C}" type="presOf" srcId="{DF5B37A9-17FA-49A4-B56C-5AEC4490E89C}" destId="{4046F1DD-4470-494B-8969-617CEAB04959}" srcOrd="0" destOrd="0" presId="urn:microsoft.com/office/officeart/2005/8/layout/vList5"/>
    <dgm:cxn modelId="{31C86A77-B99E-47DB-9C84-F013F8F04F1A}" srcId="{A18ED9C4-F4B6-4A68-B6B2-B793E1D0B3B1}" destId="{8CA54EE9-DC35-4B72-9EC5-B87C160E82CA}" srcOrd="0" destOrd="0" parTransId="{55AD605A-D551-43AB-B7AD-A920D7139EEA}" sibTransId="{DD2178D2-6EFC-4035-8EA4-487E0185DECA}"/>
    <dgm:cxn modelId="{E9B2374A-6564-43B1-A71A-4F0C52FE204D}" type="presOf" srcId="{B1D412B2-B8B9-4A47-81D8-1282B9DDD81C}" destId="{A0098893-0C04-4456-B032-2D6B0825FC2F}" srcOrd="0" destOrd="2" presId="urn:microsoft.com/office/officeart/2005/8/layout/vList5"/>
    <dgm:cxn modelId="{4CB5AECF-0C9A-4F49-B645-C8BBFDD573E8}" srcId="{DF5B37A9-17FA-49A4-B56C-5AEC4490E89C}" destId="{6D6A3C9C-DE83-4BEE-99FB-DBEEC57B6219}" srcOrd="0" destOrd="0" parTransId="{FF7E1735-8F3B-45C4-99EF-25AF378C37D6}" sibTransId="{6B5F44FC-4A84-496F-A4ED-436B7FD82BA3}"/>
    <dgm:cxn modelId="{A5E05205-68F9-4D25-9073-2773EFB82787}" srcId="{75BFE284-154B-4505-B87E-AA7A4C38ED16}" destId="{B1D412B2-B8B9-4A47-81D8-1282B9DDD81C}" srcOrd="2" destOrd="0" parTransId="{336FBC26-E134-4CCD-97A1-5B05DA8D08C7}" sibTransId="{9955B85E-D6F8-4EAC-8398-8E45169909F6}"/>
    <dgm:cxn modelId="{37A8C612-3088-4652-9D20-CE366C3FD4DE}" type="presOf" srcId="{8CA54EE9-DC35-4B72-9EC5-B87C160E82CA}" destId="{7F2D143D-0999-4F2B-B5CB-E0FE93AC966C}" srcOrd="0" destOrd="0" presId="urn:microsoft.com/office/officeart/2005/8/layout/vList5"/>
    <dgm:cxn modelId="{24F5E157-26A1-4A37-8734-B632E18941F3}" srcId="{75BFE284-154B-4505-B87E-AA7A4C38ED16}" destId="{8395A5BB-7F49-45F3-A493-90A97893C8D7}" srcOrd="1" destOrd="0" parTransId="{E2C5AF90-1E04-4B57-BFF2-3DABD7B23B79}" sibTransId="{62BC00C6-141B-43B8-A70C-9E7932637887}"/>
    <dgm:cxn modelId="{72DE158B-D3F4-40DD-822F-11CD7E8111B6}" type="presOf" srcId="{84DEFAE3-A0C5-44C1-86D8-0693FDE68AD5}" destId="{5CFE1E7B-4D5F-46D0-8870-A77503D508FA}" srcOrd="0" destOrd="1" presId="urn:microsoft.com/office/officeart/2005/8/layout/vList5"/>
    <dgm:cxn modelId="{E866A6B4-2B62-4169-9AD9-90F5F02BEBE4}" srcId="{DF5B37A9-17FA-49A4-B56C-5AEC4490E89C}" destId="{84DEFAE3-A0C5-44C1-86D8-0693FDE68AD5}" srcOrd="1" destOrd="0" parTransId="{0EECF1BC-1EA0-4333-93CF-980DC05EE26F}" sibTransId="{626A25BC-60B4-44E0-8E65-EEE20CC47941}"/>
    <dgm:cxn modelId="{5DF0FB6B-AF52-4FAB-854A-5ED36D1365E8}" srcId="{DF5B37A9-17FA-49A4-B56C-5AEC4490E89C}" destId="{B769A27F-CD4C-4F82-B782-39EAFB6CC08A}" srcOrd="2" destOrd="0" parTransId="{2AA02FC9-C84D-4FD0-A52C-90C966D55DAE}" sibTransId="{0EDBB83B-DD55-4141-8CB6-9BA26318964B}"/>
    <dgm:cxn modelId="{495501F1-5C1A-468E-8D97-5ACB3AC4D780}" type="presOf" srcId="{B769A27F-CD4C-4F82-B782-39EAFB6CC08A}" destId="{5CFE1E7B-4D5F-46D0-8870-A77503D508FA}" srcOrd="0" destOrd="2" presId="urn:microsoft.com/office/officeart/2005/8/layout/vList5"/>
    <dgm:cxn modelId="{43B97720-0848-4183-9327-AE1F2D052842}" srcId="{75BFE284-154B-4505-B87E-AA7A4C38ED16}" destId="{3F6F9F05-D34A-412B-B5DE-B0A7D82C833E}" srcOrd="0" destOrd="0" parTransId="{E6A065AC-C867-418C-A086-A20D559D48E3}" sibTransId="{A21E99B2-0732-4902-94AE-EA425E012E33}"/>
    <dgm:cxn modelId="{87F7B104-C9EB-4E21-B210-72F74445D11F}" type="presParOf" srcId="{D597ECDB-D559-4EE3-8359-8EF9F1BBE707}" destId="{2C1E4CDE-DCC2-4F5D-863E-1FDFE374F047}" srcOrd="0" destOrd="0" presId="urn:microsoft.com/office/officeart/2005/8/layout/vList5"/>
    <dgm:cxn modelId="{20D6D0A8-2171-4A40-A7A8-2DE8109FC51C}" type="presParOf" srcId="{2C1E4CDE-DCC2-4F5D-863E-1FDFE374F047}" destId="{AC4C312D-ECBF-4627-B9AD-7AA606ACF2A7}" srcOrd="0" destOrd="0" presId="urn:microsoft.com/office/officeart/2005/8/layout/vList5"/>
    <dgm:cxn modelId="{B5EEC927-BA04-461E-89BA-D634233F36AD}" type="presParOf" srcId="{2C1E4CDE-DCC2-4F5D-863E-1FDFE374F047}" destId="{A0098893-0C04-4456-B032-2D6B0825FC2F}" srcOrd="1" destOrd="0" presId="urn:microsoft.com/office/officeart/2005/8/layout/vList5"/>
    <dgm:cxn modelId="{99B74BA6-99D9-42D9-945D-CED1EDD412D3}" type="presParOf" srcId="{D597ECDB-D559-4EE3-8359-8EF9F1BBE707}" destId="{897562FF-422F-4BA2-9318-9F367160C06D}" srcOrd="1" destOrd="0" presId="urn:microsoft.com/office/officeart/2005/8/layout/vList5"/>
    <dgm:cxn modelId="{9BBC35A3-ED2E-4DAE-9B42-6F26D2B27979}" type="presParOf" srcId="{D597ECDB-D559-4EE3-8359-8EF9F1BBE707}" destId="{7B7DA8E5-1570-4773-84DB-42A21B4EC9F0}" srcOrd="2" destOrd="0" presId="urn:microsoft.com/office/officeart/2005/8/layout/vList5"/>
    <dgm:cxn modelId="{1CEEC631-D728-4ED6-87ED-C3DA24560161}" type="presParOf" srcId="{7B7DA8E5-1570-4773-84DB-42A21B4EC9F0}" destId="{4046F1DD-4470-494B-8969-617CEAB04959}" srcOrd="0" destOrd="0" presId="urn:microsoft.com/office/officeart/2005/8/layout/vList5"/>
    <dgm:cxn modelId="{2ED409BF-C43D-46A5-9E9F-9059412683A3}" type="presParOf" srcId="{7B7DA8E5-1570-4773-84DB-42A21B4EC9F0}" destId="{5CFE1E7B-4D5F-46D0-8870-A77503D508FA}" srcOrd="1" destOrd="0" presId="urn:microsoft.com/office/officeart/2005/8/layout/vList5"/>
    <dgm:cxn modelId="{30FAA88F-70A3-4868-B327-F323A14BED6B}" type="presParOf" srcId="{D597ECDB-D559-4EE3-8359-8EF9F1BBE707}" destId="{FF81143C-2F4A-467B-85C8-28539BFF8952}" srcOrd="3" destOrd="0" presId="urn:microsoft.com/office/officeart/2005/8/layout/vList5"/>
    <dgm:cxn modelId="{17E6CF82-F811-41EC-B5A7-4A72196943C8}" type="presParOf" srcId="{D597ECDB-D559-4EE3-8359-8EF9F1BBE707}" destId="{DD09E883-1B92-4BA9-A2DF-6D8A52B86870}" srcOrd="4" destOrd="0" presId="urn:microsoft.com/office/officeart/2005/8/layout/vList5"/>
    <dgm:cxn modelId="{09D48507-0ADF-4A13-A374-D49EA80AB3E7}" type="presParOf" srcId="{DD09E883-1B92-4BA9-A2DF-6D8A52B86870}" destId="{AA5F7705-1BD4-402D-9CB1-AFCBACA3DFD3}" srcOrd="0" destOrd="0" presId="urn:microsoft.com/office/officeart/2005/8/layout/vList5"/>
    <dgm:cxn modelId="{D1D7830C-635A-43A6-B072-E042C58B8CBA}" type="presParOf" srcId="{DD09E883-1B92-4BA9-A2DF-6D8A52B86870}" destId="{7F2D143D-0999-4F2B-B5CB-E0FE93AC96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44031-AA36-477C-BFB1-9CBD2CB50A65}" type="doc">
      <dgm:prSet loTypeId="urn:microsoft.com/office/officeart/2005/8/layout/chevron1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F5D73BF-8951-4364-B50C-4C36B1E9CEE3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600" kern="1200" dirty="0" smtClean="0">
              <a:solidFill>
                <a:schemeClr val="bg1"/>
              </a:solidFill>
              <a:latin typeface="+mj-lt"/>
              <a:ea typeface="PF Din Text Cond Pro" charset="0"/>
              <a:cs typeface="PF Din Text Cond Pro" charset="0"/>
            </a:rPr>
            <a:t>предварительный (превентивный) контроль</a:t>
          </a:r>
          <a:endParaRPr lang="ru-RU" sz="1600" kern="1200" dirty="0">
            <a:solidFill>
              <a:schemeClr val="bg1"/>
            </a:solidFill>
            <a:latin typeface="+mj-lt"/>
            <a:ea typeface="PF Din Text Cond Pro" charset="0"/>
            <a:cs typeface="PF Din Text Cond Pro" charset="0"/>
          </a:endParaRPr>
        </a:p>
      </dgm:t>
    </dgm:pt>
    <dgm:pt modelId="{9DCB6152-6AF8-4EFD-9ED2-3ACB9333FD13}" type="parTrans" cxnId="{30E42CC4-A7A2-4B1A-BDA9-8354792D0FB4}">
      <dgm:prSet/>
      <dgm:spPr/>
      <dgm:t>
        <a:bodyPr/>
        <a:lstStyle/>
        <a:p>
          <a:endParaRPr lang="ru-RU" sz="2000"/>
        </a:p>
      </dgm:t>
    </dgm:pt>
    <dgm:pt modelId="{885040E7-0A0E-4145-BDAE-C33670060A00}" type="sibTrans" cxnId="{30E42CC4-A7A2-4B1A-BDA9-8354792D0FB4}">
      <dgm:prSet/>
      <dgm:spPr/>
      <dgm:t>
        <a:bodyPr/>
        <a:lstStyle/>
        <a:p>
          <a:endParaRPr lang="ru-RU" sz="2000"/>
        </a:p>
      </dgm:t>
    </dgm:pt>
    <dgm:pt modelId="{18CE4C84-8456-4CF3-85B4-E1D124A1094A}">
      <dgm:prSet phldrT="[Текст]" custT="1"/>
      <dgm:spPr/>
      <dgm:t>
        <a:bodyPr/>
        <a:lstStyle/>
        <a:p>
          <a:r>
            <a:rPr lang="ru-RU" sz="1500" kern="1200" dirty="0" smtClean="0">
              <a:solidFill>
                <a:schemeClr val="tx1">
                  <a:lumMod val="50000"/>
                </a:schemeClr>
              </a:solidFill>
              <a:latin typeface="+mj-lt"/>
              <a:ea typeface="PF Din Text Cond Pro" charset="0"/>
              <a:cs typeface="PF Din Text Cond Pro" charset="0"/>
            </a:rPr>
            <a:t>создание определенных границ, норм, рамок и правил</a:t>
          </a:r>
          <a:endParaRPr lang="ru-RU" sz="1500" kern="1200" dirty="0">
            <a:solidFill>
              <a:schemeClr val="tx1">
                <a:lumMod val="50000"/>
              </a:schemeClr>
            </a:solidFill>
            <a:latin typeface="+mj-lt"/>
            <a:ea typeface="PF Din Text Cond Pro" charset="0"/>
            <a:cs typeface="PF Din Text Cond Pro" charset="0"/>
          </a:endParaRPr>
        </a:p>
      </dgm:t>
    </dgm:pt>
    <dgm:pt modelId="{025AEF33-46D8-4561-9371-CCA58B0CE601}" type="parTrans" cxnId="{B7D6E9EE-D6E7-403C-9409-85228E50D091}">
      <dgm:prSet/>
      <dgm:spPr/>
      <dgm:t>
        <a:bodyPr/>
        <a:lstStyle/>
        <a:p>
          <a:endParaRPr lang="ru-RU" sz="2000"/>
        </a:p>
      </dgm:t>
    </dgm:pt>
    <dgm:pt modelId="{F600950D-9F4D-4A82-B957-2479249E85AA}" type="sibTrans" cxnId="{B7D6E9EE-D6E7-403C-9409-85228E50D091}">
      <dgm:prSet/>
      <dgm:spPr/>
      <dgm:t>
        <a:bodyPr/>
        <a:lstStyle/>
        <a:p>
          <a:endParaRPr lang="ru-RU" sz="2000"/>
        </a:p>
      </dgm:t>
    </dgm:pt>
    <dgm:pt modelId="{82BA0A67-D4D8-46AC-9ECB-26CEF7E52F24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kern="1200" dirty="0" smtClean="0">
              <a:solidFill>
                <a:schemeClr val="bg1"/>
              </a:solidFill>
              <a:latin typeface="+mj-lt"/>
              <a:ea typeface="PF Din Text Cond Pro" charset="0"/>
              <a:cs typeface="PF Din Text Cond Pro" charset="0"/>
            </a:rPr>
            <a:t>текущий контроль</a:t>
          </a:r>
          <a:endParaRPr lang="ru-RU" sz="1600" kern="1200" dirty="0">
            <a:solidFill>
              <a:schemeClr val="bg1"/>
            </a:solidFill>
            <a:latin typeface="+mj-lt"/>
            <a:ea typeface="PF Din Text Cond Pro" charset="0"/>
            <a:cs typeface="PF Din Text Cond Pro" charset="0"/>
          </a:endParaRPr>
        </a:p>
      </dgm:t>
    </dgm:pt>
    <dgm:pt modelId="{4325B73B-8A9F-4BDA-B9CC-F5E318736C59}" type="parTrans" cxnId="{FCD07C36-0AE3-4ED8-894E-9CECC045A673}">
      <dgm:prSet/>
      <dgm:spPr/>
      <dgm:t>
        <a:bodyPr/>
        <a:lstStyle/>
        <a:p>
          <a:endParaRPr lang="ru-RU" sz="2000"/>
        </a:p>
      </dgm:t>
    </dgm:pt>
    <dgm:pt modelId="{4372DEBD-2DF2-4BD9-BD92-7EC6393CF06D}" type="sibTrans" cxnId="{FCD07C36-0AE3-4ED8-894E-9CECC045A673}">
      <dgm:prSet/>
      <dgm:spPr/>
      <dgm:t>
        <a:bodyPr/>
        <a:lstStyle/>
        <a:p>
          <a:endParaRPr lang="ru-RU" sz="2000"/>
        </a:p>
      </dgm:t>
    </dgm:pt>
    <dgm:pt modelId="{D1F8E446-EADF-4E53-8A11-E26B350BB6DD}">
      <dgm:prSet phldrT="[Текст]" custT="1"/>
      <dgm:spPr/>
      <dgm:t>
        <a:bodyPr/>
        <a:lstStyle/>
        <a:p>
          <a:r>
            <a:rPr lang="ru-RU" sz="1500" kern="1200" dirty="0" smtClean="0">
              <a:solidFill>
                <a:schemeClr val="tx1">
                  <a:lumMod val="50000"/>
                </a:schemeClr>
              </a:solidFill>
              <a:latin typeface="+mj-lt"/>
              <a:ea typeface="PF Din Text Cond Pro" charset="0"/>
              <a:cs typeface="PF Din Text Cond Pro" charset="0"/>
            </a:rPr>
            <a:t>выполнение встроенных в бизнес-процессы контрольных процедур, направленных на достижение целей бизнес-процессов</a:t>
          </a:r>
          <a:endParaRPr lang="ru-RU" sz="1500" kern="1200" dirty="0">
            <a:solidFill>
              <a:schemeClr val="tx1">
                <a:lumMod val="50000"/>
              </a:schemeClr>
            </a:solidFill>
            <a:latin typeface="+mj-lt"/>
            <a:ea typeface="PF Din Text Cond Pro" charset="0"/>
            <a:cs typeface="PF Din Text Cond Pro" charset="0"/>
          </a:endParaRPr>
        </a:p>
      </dgm:t>
    </dgm:pt>
    <dgm:pt modelId="{2FE06247-B921-4C1A-BF0B-9A91F032EBE3}" type="parTrans" cxnId="{C7EE3C00-1961-4D5E-988F-A5C2BD156781}">
      <dgm:prSet/>
      <dgm:spPr/>
      <dgm:t>
        <a:bodyPr/>
        <a:lstStyle/>
        <a:p>
          <a:endParaRPr lang="ru-RU" sz="2000"/>
        </a:p>
      </dgm:t>
    </dgm:pt>
    <dgm:pt modelId="{E18EBD16-DCE8-4162-A275-D7912B2C97D4}" type="sibTrans" cxnId="{C7EE3C00-1961-4D5E-988F-A5C2BD156781}">
      <dgm:prSet/>
      <dgm:spPr/>
      <dgm:t>
        <a:bodyPr/>
        <a:lstStyle/>
        <a:p>
          <a:endParaRPr lang="ru-RU" sz="2000"/>
        </a:p>
      </dgm:t>
    </dgm:pt>
    <dgm:pt modelId="{709671AF-8E99-4890-9225-6AD323CCD3CB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600" kern="1200" dirty="0" smtClean="0">
              <a:solidFill>
                <a:schemeClr val="bg1"/>
              </a:solidFill>
              <a:latin typeface="+mj-lt"/>
              <a:ea typeface="PF Din Text Cond Pro" charset="0"/>
              <a:cs typeface="PF Din Text Cond Pro" charset="0"/>
            </a:rPr>
            <a:t>последующий контроль</a:t>
          </a:r>
          <a:endParaRPr lang="ru-RU" sz="1600" kern="1200" dirty="0">
            <a:solidFill>
              <a:schemeClr val="bg1"/>
            </a:solidFill>
            <a:latin typeface="+mj-lt"/>
            <a:ea typeface="PF Din Text Cond Pro" charset="0"/>
            <a:cs typeface="PF Din Text Cond Pro" charset="0"/>
          </a:endParaRPr>
        </a:p>
      </dgm:t>
    </dgm:pt>
    <dgm:pt modelId="{1B7AF394-0786-472F-893C-FB3A901E6627}" type="parTrans" cxnId="{AE382CDA-5B01-47D9-BF8A-9565CCCF4D43}">
      <dgm:prSet/>
      <dgm:spPr/>
      <dgm:t>
        <a:bodyPr/>
        <a:lstStyle/>
        <a:p>
          <a:endParaRPr lang="ru-RU" sz="2000"/>
        </a:p>
      </dgm:t>
    </dgm:pt>
    <dgm:pt modelId="{B562DC97-4D1C-44C6-87C9-24241BA3EF62}" type="sibTrans" cxnId="{AE382CDA-5B01-47D9-BF8A-9565CCCF4D43}">
      <dgm:prSet/>
      <dgm:spPr/>
      <dgm:t>
        <a:bodyPr/>
        <a:lstStyle/>
        <a:p>
          <a:endParaRPr lang="ru-RU" sz="2000"/>
        </a:p>
      </dgm:t>
    </dgm:pt>
    <dgm:pt modelId="{F3D06195-F64C-4745-96D8-6764D1C94CEA}">
      <dgm:prSet phldrT="[Текст]" custT="1"/>
      <dgm:spPr/>
      <dgm:t>
        <a:bodyPr/>
        <a:lstStyle/>
        <a:p>
          <a:r>
            <a:rPr lang="ru-RU" sz="1500" kern="1200" dirty="0" smtClean="0">
              <a:solidFill>
                <a:schemeClr val="tx1">
                  <a:lumMod val="50000"/>
                </a:schemeClr>
              </a:solidFill>
              <a:latin typeface="+mj-lt"/>
              <a:ea typeface="PF Din Text Cond Pro" charset="0"/>
              <a:cs typeface="PF Din Text Cond Pro" charset="0"/>
            </a:rPr>
            <a:t>внутренний аудит, ревизионный контроль достоверности отчетности и сохранности активов, внешний аудит </a:t>
          </a:r>
          <a:endParaRPr lang="ru-RU" sz="1500" kern="1200" dirty="0">
            <a:solidFill>
              <a:schemeClr val="tx1">
                <a:lumMod val="50000"/>
              </a:schemeClr>
            </a:solidFill>
            <a:latin typeface="+mj-lt"/>
            <a:ea typeface="PF Din Text Cond Pro" charset="0"/>
            <a:cs typeface="PF Din Text Cond Pro" charset="0"/>
          </a:endParaRPr>
        </a:p>
      </dgm:t>
    </dgm:pt>
    <dgm:pt modelId="{3CF9B7EA-638E-490D-9609-E86117A54936}" type="parTrans" cxnId="{3AFA45DD-5397-43FB-996D-AFF7875D67C6}">
      <dgm:prSet/>
      <dgm:spPr/>
      <dgm:t>
        <a:bodyPr/>
        <a:lstStyle/>
        <a:p>
          <a:endParaRPr lang="ru-RU" sz="2000"/>
        </a:p>
      </dgm:t>
    </dgm:pt>
    <dgm:pt modelId="{3945E893-8AA3-43D1-8F91-6D42EF3151FF}" type="sibTrans" cxnId="{3AFA45DD-5397-43FB-996D-AFF7875D67C6}">
      <dgm:prSet/>
      <dgm:spPr/>
      <dgm:t>
        <a:bodyPr/>
        <a:lstStyle/>
        <a:p>
          <a:endParaRPr lang="ru-RU" sz="2000"/>
        </a:p>
      </dgm:t>
    </dgm:pt>
    <dgm:pt modelId="{3DEAA674-7354-4EFC-AFF0-E40E6D43C63C}" type="pres">
      <dgm:prSet presAssocID="{48244031-AA36-477C-BFB1-9CBD2CB50A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426E75-3AB2-4075-9DA5-28FFCE56F866}" type="pres">
      <dgm:prSet presAssocID="{AF5D73BF-8951-4364-B50C-4C36B1E9CEE3}" presName="composite" presStyleCnt="0"/>
      <dgm:spPr/>
      <dgm:t>
        <a:bodyPr/>
        <a:lstStyle/>
        <a:p>
          <a:endParaRPr lang="ru-RU"/>
        </a:p>
      </dgm:t>
    </dgm:pt>
    <dgm:pt modelId="{071B7175-E9CD-4B1A-96ED-376062BEC7A4}" type="pres">
      <dgm:prSet presAssocID="{AF5D73BF-8951-4364-B50C-4C36B1E9CEE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B3FB-E3D6-43FC-A2D1-FB0A4219C161}" type="pres">
      <dgm:prSet presAssocID="{AF5D73BF-8951-4364-B50C-4C36B1E9CEE3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897F3-12F0-4076-8AB4-4A459C57FF57}" type="pres">
      <dgm:prSet presAssocID="{885040E7-0A0E-4145-BDAE-C33670060A00}" presName="space" presStyleCnt="0"/>
      <dgm:spPr/>
      <dgm:t>
        <a:bodyPr/>
        <a:lstStyle/>
        <a:p>
          <a:endParaRPr lang="ru-RU"/>
        </a:p>
      </dgm:t>
    </dgm:pt>
    <dgm:pt modelId="{A4694FEB-089E-4F46-BD39-5DE3AE4B5AC7}" type="pres">
      <dgm:prSet presAssocID="{82BA0A67-D4D8-46AC-9ECB-26CEF7E52F24}" presName="composite" presStyleCnt="0"/>
      <dgm:spPr/>
      <dgm:t>
        <a:bodyPr/>
        <a:lstStyle/>
        <a:p>
          <a:endParaRPr lang="ru-RU"/>
        </a:p>
      </dgm:t>
    </dgm:pt>
    <dgm:pt modelId="{2E089EC4-8073-4465-B80C-D3AC859353B7}" type="pres">
      <dgm:prSet presAssocID="{82BA0A67-D4D8-46AC-9ECB-26CEF7E52F2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F26DC-D954-4F6B-9369-D6C0A0E2B669}" type="pres">
      <dgm:prSet presAssocID="{82BA0A67-D4D8-46AC-9ECB-26CEF7E52F24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F00B7-D1C5-4FEE-A0A4-841C43777F2E}" type="pres">
      <dgm:prSet presAssocID="{4372DEBD-2DF2-4BD9-BD92-7EC6393CF06D}" presName="space" presStyleCnt="0"/>
      <dgm:spPr/>
      <dgm:t>
        <a:bodyPr/>
        <a:lstStyle/>
        <a:p>
          <a:endParaRPr lang="ru-RU"/>
        </a:p>
      </dgm:t>
    </dgm:pt>
    <dgm:pt modelId="{09E9FD66-3393-4C60-B99B-3263733CCCF8}" type="pres">
      <dgm:prSet presAssocID="{709671AF-8E99-4890-9225-6AD323CCD3CB}" presName="composite" presStyleCnt="0"/>
      <dgm:spPr/>
      <dgm:t>
        <a:bodyPr/>
        <a:lstStyle/>
        <a:p>
          <a:endParaRPr lang="ru-RU"/>
        </a:p>
      </dgm:t>
    </dgm:pt>
    <dgm:pt modelId="{B61443A4-458E-4024-996D-BF19220FEB29}" type="pres">
      <dgm:prSet presAssocID="{709671AF-8E99-4890-9225-6AD323CCD3CB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9E7E8-37F6-4F1C-B660-ECC8217C4BE2}" type="pres">
      <dgm:prSet presAssocID="{709671AF-8E99-4890-9225-6AD323CCD3CB}" presName="desTx" presStyleLbl="revTx" presStyleIdx="2" presStyleCnt="3" custLinFactNeighborX="10227" custLinFactNeighborY="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D61DE-CBAA-4CBA-8CFC-8198B136E979}" type="presOf" srcId="{F3D06195-F64C-4745-96D8-6764D1C94CEA}" destId="{8C59E7E8-37F6-4F1C-B660-ECC8217C4BE2}" srcOrd="0" destOrd="0" presId="urn:microsoft.com/office/officeart/2005/8/layout/chevron1"/>
    <dgm:cxn modelId="{BFB59C32-068E-4061-A7BF-F8C4DDA6E25B}" type="presOf" srcId="{AF5D73BF-8951-4364-B50C-4C36B1E9CEE3}" destId="{071B7175-E9CD-4B1A-96ED-376062BEC7A4}" srcOrd="0" destOrd="0" presId="urn:microsoft.com/office/officeart/2005/8/layout/chevron1"/>
    <dgm:cxn modelId="{C7EE3C00-1961-4D5E-988F-A5C2BD156781}" srcId="{82BA0A67-D4D8-46AC-9ECB-26CEF7E52F24}" destId="{D1F8E446-EADF-4E53-8A11-E26B350BB6DD}" srcOrd="0" destOrd="0" parTransId="{2FE06247-B921-4C1A-BF0B-9A91F032EBE3}" sibTransId="{E18EBD16-DCE8-4162-A275-D7912B2C97D4}"/>
    <dgm:cxn modelId="{3AFA45DD-5397-43FB-996D-AFF7875D67C6}" srcId="{709671AF-8E99-4890-9225-6AD323CCD3CB}" destId="{F3D06195-F64C-4745-96D8-6764D1C94CEA}" srcOrd="0" destOrd="0" parTransId="{3CF9B7EA-638E-490D-9609-E86117A54936}" sibTransId="{3945E893-8AA3-43D1-8F91-6D42EF3151FF}"/>
    <dgm:cxn modelId="{7E866FC4-BBEC-4B93-B4E5-4E8C4842B78A}" type="presOf" srcId="{48244031-AA36-477C-BFB1-9CBD2CB50A65}" destId="{3DEAA674-7354-4EFC-AFF0-E40E6D43C63C}" srcOrd="0" destOrd="0" presId="urn:microsoft.com/office/officeart/2005/8/layout/chevron1"/>
    <dgm:cxn modelId="{00FD93CE-65A1-4F7C-AA85-9715C5BA6557}" type="presOf" srcId="{82BA0A67-D4D8-46AC-9ECB-26CEF7E52F24}" destId="{2E089EC4-8073-4465-B80C-D3AC859353B7}" srcOrd="0" destOrd="0" presId="urn:microsoft.com/office/officeart/2005/8/layout/chevron1"/>
    <dgm:cxn modelId="{89529CC7-B81A-4ED4-8EC6-24673C6F6960}" type="presOf" srcId="{18CE4C84-8456-4CF3-85B4-E1D124A1094A}" destId="{444BB3FB-E3D6-43FC-A2D1-FB0A4219C161}" srcOrd="0" destOrd="0" presId="urn:microsoft.com/office/officeart/2005/8/layout/chevron1"/>
    <dgm:cxn modelId="{B7D6E9EE-D6E7-403C-9409-85228E50D091}" srcId="{AF5D73BF-8951-4364-B50C-4C36B1E9CEE3}" destId="{18CE4C84-8456-4CF3-85B4-E1D124A1094A}" srcOrd="0" destOrd="0" parTransId="{025AEF33-46D8-4561-9371-CCA58B0CE601}" sibTransId="{F600950D-9F4D-4A82-B957-2479249E85AA}"/>
    <dgm:cxn modelId="{30E42CC4-A7A2-4B1A-BDA9-8354792D0FB4}" srcId="{48244031-AA36-477C-BFB1-9CBD2CB50A65}" destId="{AF5D73BF-8951-4364-B50C-4C36B1E9CEE3}" srcOrd="0" destOrd="0" parTransId="{9DCB6152-6AF8-4EFD-9ED2-3ACB9333FD13}" sibTransId="{885040E7-0A0E-4145-BDAE-C33670060A00}"/>
    <dgm:cxn modelId="{AE382CDA-5B01-47D9-BF8A-9565CCCF4D43}" srcId="{48244031-AA36-477C-BFB1-9CBD2CB50A65}" destId="{709671AF-8E99-4890-9225-6AD323CCD3CB}" srcOrd="2" destOrd="0" parTransId="{1B7AF394-0786-472F-893C-FB3A901E6627}" sibTransId="{B562DC97-4D1C-44C6-87C9-24241BA3EF62}"/>
    <dgm:cxn modelId="{A62D1111-0477-4541-8ABB-063732D31C07}" type="presOf" srcId="{D1F8E446-EADF-4E53-8A11-E26B350BB6DD}" destId="{D9FF26DC-D954-4F6B-9369-D6C0A0E2B669}" srcOrd="0" destOrd="0" presId="urn:microsoft.com/office/officeart/2005/8/layout/chevron1"/>
    <dgm:cxn modelId="{FCD07C36-0AE3-4ED8-894E-9CECC045A673}" srcId="{48244031-AA36-477C-BFB1-9CBD2CB50A65}" destId="{82BA0A67-D4D8-46AC-9ECB-26CEF7E52F24}" srcOrd="1" destOrd="0" parTransId="{4325B73B-8A9F-4BDA-B9CC-F5E318736C59}" sibTransId="{4372DEBD-2DF2-4BD9-BD92-7EC6393CF06D}"/>
    <dgm:cxn modelId="{2956A73A-286D-441E-BEDB-854C6DF52E11}" type="presOf" srcId="{709671AF-8E99-4890-9225-6AD323CCD3CB}" destId="{B61443A4-458E-4024-996D-BF19220FEB29}" srcOrd="0" destOrd="0" presId="urn:microsoft.com/office/officeart/2005/8/layout/chevron1"/>
    <dgm:cxn modelId="{188DF38C-5EBF-488A-8335-5CE5431368B6}" type="presParOf" srcId="{3DEAA674-7354-4EFC-AFF0-E40E6D43C63C}" destId="{02426E75-3AB2-4075-9DA5-28FFCE56F866}" srcOrd="0" destOrd="0" presId="urn:microsoft.com/office/officeart/2005/8/layout/chevron1"/>
    <dgm:cxn modelId="{5EC8AB49-3C02-4B67-83AD-C7FE0D79D569}" type="presParOf" srcId="{02426E75-3AB2-4075-9DA5-28FFCE56F866}" destId="{071B7175-E9CD-4B1A-96ED-376062BEC7A4}" srcOrd="0" destOrd="0" presId="urn:microsoft.com/office/officeart/2005/8/layout/chevron1"/>
    <dgm:cxn modelId="{5D03C0EC-28E2-4358-B2E0-C1A0CC051795}" type="presParOf" srcId="{02426E75-3AB2-4075-9DA5-28FFCE56F866}" destId="{444BB3FB-E3D6-43FC-A2D1-FB0A4219C161}" srcOrd="1" destOrd="0" presId="urn:microsoft.com/office/officeart/2005/8/layout/chevron1"/>
    <dgm:cxn modelId="{94FAE174-B7AC-41BC-9F26-567E806BC46D}" type="presParOf" srcId="{3DEAA674-7354-4EFC-AFF0-E40E6D43C63C}" destId="{C06897F3-12F0-4076-8AB4-4A459C57FF57}" srcOrd="1" destOrd="0" presId="urn:microsoft.com/office/officeart/2005/8/layout/chevron1"/>
    <dgm:cxn modelId="{258F26E9-57EF-431E-9FF0-8735EB94797C}" type="presParOf" srcId="{3DEAA674-7354-4EFC-AFF0-E40E6D43C63C}" destId="{A4694FEB-089E-4F46-BD39-5DE3AE4B5AC7}" srcOrd="2" destOrd="0" presId="urn:microsoft.com/office/officeart/2005/8/layout/chevron1"/>
    <dgm:cxn modelId="{6E8FD247-C31F-4D75-8B44-F5F627183CE7}" type="presParOf" srcId="{A4694FEB-089E-4F46-BD39-5DE3AE4B5AC7}" destId="{2E089EC4-8073-4465-B80C-D3AC859353B7}" srcOrd="0" destOrd="0" presId="urn:microsoft.com/office/officeart/2005/8/layout/chevron1"/>
    <dgm:cxn modelId="{06BCC09B-41F5-493C-B1B5-D507023CD520}" type="presParOf" srcId="{A4694FEB-089E-4F46-BD39-5DE3AE4B5AC7}" destId="{D9FF26DC-D954-4F6B-9369-D6C0A0E2B669}" srcOrd="1" destOrd="0" presId="urn:microsoft.com/office/officeart/2005/8/layout/chevron1"/>
    <dgm:cxn modelId="{1C3E278A-D3F3-4E19-AD7D-7C5AB07348AB}" type="presParOf" srcId="{3DEAA674-7354-4EFC-AFF0-E40E6D43C63C}" destId="{FAAF00B7-D1C5-4FEE-A0A4-841C43777F2E}" srcOrd="3" destOrd="0" presId="urn:microsoft.com/office/officeart/2005/8/layout/chevron1"/>
    <dgm:cxn modelId="{E5F03B1D-DFE4-4968-8BFE-45E0D470E062}" type="presParOf" srcId="{3DEAA674-7354-4EFC-AFF0-E40E6D43C63C}" destId="{09E9FD66-3393-4C60-B99B-3263733CCCF8}" srcOrd="4" destOrd="0" presId="urn:microsoft.com/office/officeart/2005/8/layout/chevron1"/>
    <dgm:cxn modelId="{B33470C8-E080-47FA-BC38-F505652E4593}" type="presParOf" srcId="{09E9FD66-3393-4C60-B99B-3263733CCCF8}" destId="{B61443A4-458E-4024-996D-BF19220FEB29}" srcOrd="0" destOrd="0" presId="urn:microsoft.com/office/officeart/2005/8/layout/chevron1"/>
    <dgm:cxn modelId="{58257BEA-8699-4F3D-A657-DE276279B14B}" type="presParOf" srcId="{09E9FD66-3393-4C60-B99B-3263733CCCF8}" destId="{8C59E7E8-37F6-4F1C-B660-ECC8217C4BE2}" srcOrd="1" destOrd="0" presId="urn:microsoft.com/office/officeart/2005/8/layout/chevron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5BDC1-51C2-49D2-B1A8-265296FCFD37}">
      <dsp:nvSpPr>
        <dsp:cNvPr id="0" name=""/>
        <dsp:cNvSpPr/>
      </dsp:nvSpPr>
      <dsp:spPr>
        <a:xfrm>
          <a:off x="2088911" y="2277603"/>
          <a:ext cx="1784985" cy="1784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Цель внутреннего контроля - </a:t>
          </a:r>
          <a:r>
            <a:rPr lang="ru-RU" sz="1400" b="1" kern="1200" dirty="0" smtClean="0">
              <a:solidFill>
                <a:schemeClr val="tx1"/>
              </a:solidFill>
              <a:latin typeface="+mn-lt"/>
              <a:ea typeface="PF Din Text Cond Pro" charset="0"/>
              <a:cs typeface="PF Din Text Cond Pro" charset="0"/>
            </a:rPr>
            <a:t>обеспечивать</a:t>
          </a:r>
          <a:r>
            <a:rPr lang="ru-RU" sz="1400" b="1" kern="1200" dirty="0" smtClean="0">
              <a:solidFill>
                <a:srgbClr val="FF0000"/>
              </a:solidFill>
              <a:latin typeface="+mn-lt"/>
              <a:ea typeface="PF Din Text Cond Pro" charset="0"/>
              <a:cs typeface="PF Din Text Cond Pro" charset="0"/>
            </a:rPr>
            <a:t> </a:t>
          </a:r>
          <a:r>
            <a:rPr lang="ru-RU" sz="14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разумные гарантии достижения Целей Общества</a:t>
          </a:r>
          <a:endParaRPr lang="ru-RU" sz="14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sp:txBody>
      <dsp:txXfrm>
        <a:off x="2350316" y="2539008"/>
        <a:ext cx="1262175" cy="1262175"/>
      </dsp:txXfrm>
    </dsp:sp>
    <dsp:sp modelId="{5F1847AA-7709-4955-B5D0-36081567D8EC}">
      <dsp:nvSpPr>
        <dsp:cNvPr id="0" name=""/>
        <dsp:cNvSpPr/>
      </dsp:nvSpPr>
      <dsp:spPr>
        <a:xfrm rot="12900000">
          <a:off x="804854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109DAC-838A-43E0-A4AC-C44CD9C3E3A8}">
      <dsp:nvSpPr>
        <dsp:cNvPr id="0" name=""/>
        <dsp:cNvSpPr/>
      </dsp:nvSpPr>
      <dsp:spPr>
        <a:xfrm>
          <a:off x="93527" y="675021"/>
          <a:ext cx="1695735" cy="21332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  <a:sym typeface="Calibri"/>
            </a:rPr>
            <a:t>Эффективность и результативность своей деятельности, в том числе достижение финансовых и операционных показателей, сохранность активов</a:t>
          </a:r>
          <a:endParaRPr lang="ru-RU" sz="1400" b="0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sp:txBody>
      <dsp:txXfrm>
        <a:off x="143193" y="724687"/>
        <a:ext cx="1596403" cy="2033957"/>
      </dsp:txXfrm>
    </dsp:sp>
    <dsp:sp modelId="{24E82C49-4C37-48A4-9D51-A3DD90BD2776}">
      <dsp:nvSpPr>
        <dsp:cNvPr id="0" name=""/>
        <dsp:cNvSpPr/>
      </dsp:nvSpPr>
      <dsp:spPr>
        <a:xfrm rot="16200000">
          <a:off x="2226397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99DFA1-0E53-41E4-A2EA-BD9B959D5F57}">
      <dsp:nvSpPr>
        <dsp:cNvPr id="0" name=""/>
        <dsp:cNvSpPr/>
      </dsp:nvSpPr>
      <dsp:spPr>
        <a:xfrm>
          <a:off x="2133536" y="1411"/>
          <a:ext cx="1695735" cy="1356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  <a:sym typeface="Calibri"/>
            </a:rPr>
            <a:t>Достоверность и своевременность бухгалтерской (финансовой) и иной отчетности</a:t>
          </a:r>
          <a:endParaRPr lang="ru-RU" sz="1400" b="0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sp:txBody>
      <dsp:txXfrm>
        <a:off x="2173269" y="41144"/>
        <a:ext cx="1616269" cy="1277122"/>
      </dsp:txXfrm>
    </dsp:sp>
    <dsp:sp modelId="{FC3EDB7F-3522-47D2-A350-974BC9608791}">
      <dsp:nvSpPr>
        <dsp:cNvPr id="0" name=""/>
        <dsp:cNvSpPr/>
      </dsp:nvSpPr>
      <dsp:spPr>
        <a:xfrm rot="19500000">
          <a:off x="3647940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2DD2B0-3F95-409B-BBBC-2BEB1A848DB4}">
      <dsp:nvSpPr>
        <dsp:cNvPr id="0" name=""/>
        <dsp:cNvSpPr/>
      </dsp:nvSpPr>
      <dsp:spPr>
        <a:xfrm>
          <a:off x="4040353" y="792088"/>
          <a:ext cx="1962118" cy="18991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  <a:sym typeface="Calibri"/>
            </a:rPr>
            <a:t>Соблюдение применимого законодательства, в том числе при совершении фактов хозяйственной жизни и ведении бухгалтерского учета</a:t>
          </a:r>
          <a:endParaRPr lang="ru-RU" sz="1400" b="0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sp:txBody>
      <dsp:txXfrm>
        <a:off x="4095977" y="847712"/>
        <a:ext cx="1850870" cy="1787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B09E0-8D42-42CE-B34A-13A29DE935D2}">
      <dsp:nvSpPr>
        <dsp:cNvPr id="0" name=""/>
        <dsp:cNvSpPr/>
      </dsp:nvSpPr>
      <dsp:spPr>
        <a:xfrm>
          <a:off x="0" y="10551"/>
          <a:ext cx="8064896" cy="323786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ea typeface="PF Din Text Cond Pro" charset="0"/>
              <a:cs typeface="PF Din Text Cond Pro" charset="0"/>
            </a:rPr>
            <a:t>Внутренний контроль</a:t>
          </a:r>
          <a:endParaRPr lang="ru-RU" sz="2000" b="1" kern="1200" dirty="0">
            <a:solidFill>
              <a:schemeClr val="bg1"/>
            </a:solidFill>
            <a:latin typeface="+mn-lt"/>
            <a:ea typeface="PF Din Text Cond Pro" charset="0"/>
            <a:cs typeface="PF Din Text Cond Pro" charset="0"/>
          </a:endParaRPr>
        </a:p>
      </dsp:txBody>
      <dsp:txXfrm>
        <a:off x="15806" y="26357"/>
        <a:ext cx="8033284" cy="292174"/>
      </dsp:txXfrm>
    </dsp:sp>
    <dsp:sp modelId="{6E25B6EE-0F2B-4D37-83BA-FEAAB57077D9}">
      <dsp:nvSpPr>
        <dsp:cNvPr id="0" name=""/>
        <dsp:cNvSpPr/>
      </dsp:nvSpPr>
      <dsp:spPr>
        <a:xfrm>
          <a:off x="0" y="333480"/>
          <a:ext cx="8064896" cy="579600"/>
        </a:xfrm>
        <a:prstGeom prst="rect">
          <a:avLst/>
        </a:prstGeom>
        <a:noFill/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Внутренний контроль фокусируется на том, как Общество влияет на риски для достижения своих целей в текущий период его деятельности</a:t>
          </a:r>
          <a:endParaRPr lang="ru-RU" sz="1600" b="0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sp:txBody>
      <dsp:txXfrm>
        <a:off x="0" y="333480"/>
        <a:ext cx="8064896" cy="579600"/>
      </dsp:txXfrm>
    </dsp:sp>
    <dsp:sp modelId="{C8CA13AC-5DF5-4474-A873-073FBBE9CB60}">
      <dsp:nvSpPr>
        <dsp:cNvPr id="0" name=""/>
        <dsp:cNvSpPr/>
      </dsp:nvSpPr>
      <dsp:spPr>
        <a:xfrm>
          <a:off x="0" y="913080"/>
          <a:ext cx="8064896" cy="657866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ea typeface="PF Din Text Cond Pro" charset="0"/>
              <a:cs typeface="PF Din Text Cond Pro" charset="0"/>
            </a:rPr>
            <a:t>Кто осуществляет внутренний контроль в Обществе?</a:t>
          </a:r>
          <a:endParaRPr lang="ru-RU" sz="2000" b="1" kern="1200" dirty="0">
            <a:solidFill>
              <a:schemeClr val="bg1"/>
            </a:solidFill>
            <a:latin typeface="+mn-lt"/>
            <a:ea typeface="PF Din Text Cond Pro" charset="0"/>
            <a:cs typeface="PF Din Text Cond Pro" charset="0"/>
          </a:endParaRPr>
        </a:p>
      </dsp:txBody>
      <dsp:txXfrm>
        <a:off x="32114" y="945194"/>
        <a:ext cx="8000668" cy="593638"/>
      </dsp:txXfrm>
    </dsp:sp>
    <dsp:sp modelId="{B0387CF7-FDD0-4622-BC0E-54DC5C5E5B06}">
      <dsp:nvSpPr>
        <dsp:cNvPr id="0" name=""/>
        <dsp:cNvSpPr/>
      </dsp:nvSpPr>
      <dsp:spPr>
        <a:xfrm>
          <a:off x="0" y="1570946"/>
          <a:ext cx="806489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Руководство и все сотрудники Общества</a:t>
          </a:r>
          <a:endParaRPr lang="ru-RU" sz="18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sp:txBody>
      <dsp:txXfrm>
        <a:off x="0" y="1570946"/>
        <a:ext cx="8064896" cy="57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98893-0C04-4456-B032-2D6B0825FC2F}">
      <dsp:nvSpPr>
        <dsp:cNvPr id="0" name=""/>
        <dsp:cNvSpPr/>
      </dsp:nvSpPr>
      <dsp:spPr>
        <a:xfrm rot="5400000">
          <a:off x="5175203" y="-2225432"/>
          <a:ext cx="759036" cy="522797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Эффективность операций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Рациональность операций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Сохранность активов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sp:txBody>
      <dsp:txXfrm rot="-5400000">
        <a:off x="2940735" y="46089"/>
        <a:ext cx="5190920" cy="684930"/>
      </dsp:txXfrm>
    </dsp:sp>
    <dsp:sp modelId="{AC4C312D-ECBF-4627-B9AD-7AA606ACF2A7}">
      <dsp:nvSpPr>
        <dsp:cNvPr id="0" name=""/>
        <dsp:cNvSpPr/>
      </dsp:nvSpPr>
      <dsp:spPr>
        <a:xfrm>
          <a:off x="0" y="12"/>
          <a:ext cx="2940734" cy="777082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PF Din Text Cond Pro" charset="0"/>
              <a:cs typeface="PF Din Text Cond Pro" charset="0"/>
            </a:rPr>
            <a:t>Операционные цели</a:t>
          </a:r>
          <a:endParaRPr lang="ru-RU" sz="1800" b="1" kern="1200" dirty="0">
            <a:solidFill>
              <a:schemeClr val="bg1"/>
            </a:solidFill>
            <a:latin typeface="+mn-lt"/>
            <a:ea typeface="PF Din Text Cond Pro" charset="0"/>
            <a:cs typeface="PF Din Text Cond Pro" charset="0"/>
          </a:endParaRPr>
        </a:p>
      </dsp:txBody>
      <dsp:txXfrm>
        <a:off x="37934" y="37946"/>
        <a:ext cx="2864866" cy="701214"/>
      </dsp:txXfrm>
    </dsp:sp>
    <dsp:sp modelId="{5CFE1E7B-4D5F-46D0-8870-A77503D508FA}">
      <dsp:nvSpPr>
        <dsp:cNvPr id="0" name=""/>
        <dsp:cNvSpPr/>
      </dsp:nvSpPr>
      <dsp:spPr>
        <a:xfrm rot="5400000">
          <a:off x="4924673" y="-1042727"/>
          <a:ext cx="1265200" cy="5222867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Финансовая отчетность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Нефинансовая отчетность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Внутренняя и внешняя отчетность: </a:t>
          </a:r>
          <a:r>
            <a:rPr lang="ru-RU" sz="1600" b="0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достоверность, своевременность, прозрачность 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sp:txBody>
      <dsp:txXfrm rot="-5400000">
        <a:off x="2945840" y="997868"/>
        <a:ext cx="5161105" cy="1141676"/>
      </dsp:txXfrm>
    </dsp:sp>
    <dsp:sp modelId="{4046F1DD-4470-494B-8969-617CEAB04959}">
      <dsp:nvSpPr>
        <dsp:cNvPr id="0" name=""/>
        <dsp:cNvSpPr/>
      </dsp:nvSpPr>
      <dsp:spPr>
        <a:xfrm>
          <a:off x="0" y="1008885"/>
          <a:ext cx="2937863" cy="89649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PF Din Text Cond Pro" charset="0"/>
              <a:cs typeface="PF Din Text Cond Pro" charset="0"/>
            </a:rPr>
            <a:t>Цели в области отчетности</a:t>
          </a:r>
          <a:endParaRPr lang="ru-RU" sz="1800" b="1" kern="1200" dirty="0">
            <a:solidFill>
              <a:schemeClr val="bg1"/>
            </a:solidFill>
            <a:latin typeface="+mn-lt"/>
            <a:ea typeface="PF Din Text Cond Pro" charset="0"/>
            <a:cs typeface="PF Din Text Cond Pro" charset="0"/>
          </a:endParaRPr>
        </a:p>
      </dsp:txBody>
      <dsp:txXfrm>
        <a:off x="43763" y="1052648"/>
        <a:ext cx="2850337" cy="808972"/>
      </dsp:txXfrm>
    </dsp:sp>
    <dsp:sp modelId="{7F2D143D-0999-4F2B-B5CB-E0FE93AC966C}">
      <dsp:nvSpPr>
        <dsp:cNvPr id="0" name=""/>
        <dsp:cNvSpPr/>
      </dsp:nvSpPr>
      <dsp:spPr>
        <a:xfrm rot="5400000">
          <a:off x="5339158" y="-77781"/>
          <a:ext cx="431125" cy="522797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Соблюдение</a:t>
          </a:r>
          <a:r>
            <a:rPr lang="ru-RU" sz="1900" kern="1200" dirty="0" smtClean="0"/>
            <a:t> </a:t>
          </a: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PF Din Text Cond Pro" charset="0"/>
              <a:cs typeface="PF Din Text Cond Pro" charset="0"/>
            </a:rPr>
            <a:t>законов и нормативных актов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  <a:ea typeface="PF Din Text Cond Pro" charset="0"/>
            <a:cs typeface="PF Din Text Cond Pro" charset="0"/>
          </a:endParaRPr>
        </a:p>
      </dsp:txBody>
      <dsp:txXfrm rot="-5400000">
        <a:off x="2940734" y="2341689"/>
        <a:ext cx="5206927" cy="389033"/>
      </dsp:txXfrm>
    </dsp:sp>
    <dsp:sp modelId="{AA5F7705-1BD4-402D-9CB1-AFCBACA3DFD3}">
      <dsp:nvSpPr>
        <dsp:cNvPr id="0" name=""/>
        <dsp:cNvSpPr/>
      </dsp:nvSpPr>
      <dsp:spPr>
        <a:xfrm>
          <a:off x="0" y="2137175"/>
          <a:ext cx="2940734" cy="79806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PF Din Text Cond Pro" charset="0"/>
              <a:cs typeface="PF Din Text Cond Pro" charset="0"/>
            </a:rPr>
            <a:t>Цели в области </a:t>
          </a:r>
          <a:r>
            <a:rPr lang="ru-RU" sz="1800" b="1" kern="1200" dirty="0" err="1" smtClean="0">
              <a:solidFill>
                <a:schemeClr val="bg1"/>
              </a:solidFill>
              <a:latin typeface="+mn-lt"/>
              <a:ea typeface="PF Din Text Cond Pro" charset="0"/>
              <a:cs typeface="PF Din Text Cond Pro" charset="0"/>
            </a:rPr>
            <a:t>комплаенса</a:t>
          </a:r>
          <a:endParaRPr lang="ru-RU" sz="1800" b="1" kern="1200" dirty="0">
            <a:solidFill>
              <a:schemeClr val="bg1"/>
            </a:solidFill>
            <a:latin typeface="+mn-lt"/>
            <a:ea typeface="PF Din Text Cond Pro" charset="0"/>
            <a:cs typeface="PF Din Text Cond Pro" charset="0"/>
          </a:endParaRPr>
        </a:p>
      </dsp:txBody>
      <dsp:txXfrm>
        <a:off x="38958" y="2176133"/>
        <a:ext cx="2862818" cy="720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B7175-E9CD-4B1A-96ED-376062BEC7A4}">
      <dsp:nvSpPr>
        <dsp:cNvPr id="0" name=""/>
        <dsp:cNvSpPr/>
      </dsp:nvSpPr>
      <dsp:spPr>
        <a:xfrm>
          <a:off x="4385" y="228531"/>
          <a:ext cx="2866779" cy="1026000"/>
        </a:xfrm>
        <a:prstGeom prst="chevron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+mj-lt"/>
              <a:ea typeface="PF Din Text Cond Pro" charset="0"/>
              <a:cs typeface="PF Din Text Cond Pro" charset="0"/>
            </a:rPr>
            <a:t>предварительный (превентивный) контроль</a:t>
          </a:r>
          <a:endParaRPr lang="ru-RU" sz="1600" kern="1200" dirty="0">
            <a:solidFill>
              <a:schemeClr val="bg1"/>
            </a:solidFill>
            <a:latin typeface="+mj-lt"/>
            <a:ea typeface="PF Din Text Cond Pro" charset="0"/>
            <a:cs typeface="PF Din Text Cond Pro" charset="0"/>
          </a:endParaRPr>
        </a:p>
      </dsp:txBody>
      <dsp:txXfrm>
        <a:off x="517385" y="228531"/>
        <a:ext cx="1840779" cy="1026000"/>
      </dsp:txXfrm>
    </dsp:sp>
    <dsp:sp modelId="{444BB3FB-E3D6-43FC-A2D1-FB0A4219C161}">
      <dsp:nvSpPr>
        <dsp:cNvPr id="0" name=""/>
        <dsp:cNvSpPr/>
      </dsp:nvSpPr>
      <dsp:spPr>
        <a:xfrm>
          <a:off x="4385" y="1382781"/>
          <a:ext cx="2293423" cy="11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>
                  <a:lumMod val="50000"/>
                </a:schemeClr>
              </a:solidFill>
              <a:latin typeface="+mj-lt"/>
              <a:ea typeface="PF Din Text Cond Pro" charset="0"/>
              <a:cs typeface="PF Din Text Cond Pro" charset="0"/>
            </a:rPr>
            <a:t>создание определенных границ, норм, рамок и правил</a:t>
          </a:r>
          <a:endParaRPr lang="ru-RU" sz="1500" kern="1200" dirty="0">
            <a:solidFill>
              <a:schemeClr val="tx1">
                <a:lumMod val="50000"/>
              </a:schemeClr>
            </a:solidFill>
            <a:latin typeface="+mj-lt"/>
            <a:ea typeface="PF Din Text Cond Pro" charset="0"/>
            <a:cs typeface="PF Din Text Cond Pro" charset="0"/>
          </a:endParaRPr>
        </a:p>
      </dsp:txBody>
      <dsp:txXfrm>
        <a:off x="4385" y="1382781"/>
        <a:ext cx="2293423" cy="1197000"/>
      </dsp:txXfrm>
    </dsp:sp>
    <dsp:sp modelId="{2E089EC4-8073-4465-B80C-D3AC859353B7}">
      <dsp:nvSpPr>
        <dsp:cNvPr id="0" name=""/>
        <dsp:cNvSpPr/>
      </dsp:nvSpPr>
      <dsp:spPr>
        <a:xfrm>
          <a:off x="2655164" y="228531"/>
          <a:ext cx="2866779" cy="1026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+mj-lt"/>
              <a:ea typeface="PF Din Text Cond Pro" charset="0"/>
              <a:cs typeface="PF Din Text Cond Pro" charset="0"/>
            </a:rPr>
            <a:t>текущий контроль</a:t>
          </a:r>
          <a:endParaRPr lang="ru-RU" sz="1600" kern="1200" dirty="0">
            <a:solidFill>
              <a:schemeClr val="bg1"/>
            </a:solidFill>
            <a:latin typeface="+mj-lt"/>
            <a:ea typeface="PF Din Text Cond Pro" charset="0"/>
            <a:cs typeface="PF Din Text Cond Pro" charset="0"/>
          </a:endParaRPr>
        </a:p>
      </dsp:txBody>
      <dsp:txXfrm>
        <a:off x="3168164" y="228531"/>
        <a:ext cx="1840779" cy="1026000"/>
      </dsp:txXfrm>
    </dsp:sp>
    <dsp:sp modelId="{D9FF26DC-D954-4F6B-9369-D6C0A0E2B669}">
      <dsp:nvSpPr>
        <dsp:cNvPr id="0" name=""/>
        <dsp:cNvSpPr/>
      </dsp:nvSpPr>
      <dsp:spPr>
        <a:xfrm>
          <a:off x="2655164" y="1382781"/>
          <a:ext cx="2293423" cy="11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>
                  <a:lumMod val="50000"/>
                </a:schemeClr>
              </a:solidFill>
              <a:latin typeface="+mj-lt"/>
              <a:ea typeface="PF Din Text Cond Pro" charset="0"/>
              <a:cs typeface="PF Din Text Cond Pro" charset="0"/>
            </a:rPr>
            <a:t>выполнение встроенных в бизнес-процессы контрольных процедур, направленных на достижение целей бизнес-процессов</a:t>
          </a:r>
          <a:endParaRPr lang="ru-RU" sz="1500" kern="1200" dirty="0">
            <a:solidFill>
              <a:schemeClr val="tx1">
                <a:lumMod val="50000"/>
              </a:schemeClr>
            </a:solidFill>
            <a:latin typeface="+mj-lt"/>
            <a:ea typeface="PF Din Text Cond Pro" charset="0"/>
            <a:cs typeface="PF Din Text Cond Pro" charset="0"/>
          </a:endParaRPr>
        </a:p>
      </dsp:txBody>
      <dsp:txXfrm>
        <a:off x="2655164" y="1382781"/>
        <a:ext cx="2293423" cy="1197000"/>
      </dsp:txXfrm>
    </dsp:sp>
    <dsp:sp modelId="{B61443A4-458E-4024-996D-BF19220FEB29}">
      <dsp:nvSpPr>
        <dsp:cNvPr id="0" name=""/>
        <dsp:cNvSpPr/>
      </dsp:nvSpPr>
      <dsp:spPr>
        <a:xfrm>
          <a:off x="5305943" y="228531"/>
          <a:ext cx="2866779" cy="1026000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+mj-lt"/>
              <a:ea typeface="PF Din Text Cond Pro" charset="0"/>
              <a:cs typeface="PF Din Text Cond Pro" charset="0"/>
            </a:rPr>
            <a:t>последующий контроль</a:t>
          </a:r>
          <a:endParaRPr lang="ru-RU" sz="1600" kern="1200" dirty="0">
            <a:solidFill>
              <a:schemeClr val="bg1"/>
            </a:solidFill>
            <a:latin typeface="+mj-lt"/>
            <a:ea typeface="PF Din Text Cond Pro" charset="0"/>
            <a:cs typeface="PF Din Text Cond Pro" charset="0"/>
          </a:endParaRPr>
        </a:p>
      </dsp:txBody>
      <dsp:txXfrm>
        <a:off x="5818943" y="228531"/>
        <a:ext cx="1840779" cy="1026000"/>
      </dsp:txXfrm>
    </dsp:sp>
    <dsp:sp modelId="{8C59E7E8-37F6-4F1C-B660-ECC8217C4BE2}">
      <dsp:nvSpPr>
        <dsp:cNvPr id="0" name=""/>
        <dsp:cNvSpPr/>
      </dsp:nvSpPr>
      <dsp:spPr>
        <a:xfrm>
          <a:off x="5540491" y="1392297"/>
          <a:ext cx="2293423" cy="11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>
                  <a:lumMod val="50000"/>
                </a:schemeClr>
              </a:solidFill>
              <a:latin typeface="+mj-lt"/>
              <a:ea typeface="PF Din Text Cond Pro" charset="0"/>
              <a:cs typeface="PF Din Text Cond Pro" charset="0"/>
            </a:rPr>
            <a:t>внутренний аудит, ревизионный контроль достоверности отчетности и сохранности активов, внешний аудит </a:t>
          </a:r>
          <a:endParaRPr lang="ru-RU" sz="1500" kern="1200" dirty="0">
            <a:solidFill>
              <a:schemeClr val="tx1">
                <a:lumMod val="50000"/>
              </a:schemeClr>
            </a:solidFill>
            <a:latin typeface="+mj-lt"/>
            <a:ea typeface="PF Din Text Cond Pro" charset="0"/>
            <a:cs typeface="PF Din Text Cond Pro" charset="0"/>
          </a:endParaRPr>
        </a:p>
      </dsp:txBody>
      <dsp:txXfrm>
        <a:off x="5540491" y="1392297"/>
        <a:ext cx="2293423" cy="119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15.12.2021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204114" y="4437112"/>
            <a:ext cx="5498561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И.О. Фамилия докладчика</a:t>
            </a:r>
          </a:p>
          <a:p>
            <a:pPr lvl="0"/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08383" y="5733257"/>
            <a:ext cx="1645401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     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203849" y="5733257"/>
            <a:ext cx="833660" cy="269875"/>
          </a:xfrm>
          <a:noFill/>
        </p:spPr>
        <p:txBody>
          <a:bodyPr lIns="36000" rIns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   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1524" y="5733257"/>
            <a:ext cx="672260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  РЕГИОН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1656184" cy="5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59" userDrawn="1">
          <p15:clr>
            <a:srgbClr val="FBAE40"/>
          </p15:clr>
        </p15:guide>
        <p15:guide id="2" pos="300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00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50057" y="1616076"/>
            <a:ext cx="3908822" cy="476726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7934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793457" y="1616076"/>
            <a:ext cx="3908822" cy="476726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4787503" y="1616076"/>
            <a:ext cx="3911612" cy="4759324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454105" y="1616076"/>
            <a:ext cx="3902393" cy="4759324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980729"/>
            <a:ext cx="3902393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4785360" y="3928716"/>
            <a:ext cx="391668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454106" y="1624014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4785360" y="4561841"/>
            <a:ext cx="391691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1"/>
            <a:ext cx="391691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454106" y="4561841"/>
            <a:ext cx="3902392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4106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6236916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45992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334478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44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2" userDrawn="1">
          <p15:clr>
            <a:srgbClr val="FBAE40"/>
          </p15:clr>
        </p15:guide>
        <p15:guide id="4" pos="3668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798694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2619498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5767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45005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3332221" y="5949939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623608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0" orient="horz" pos="367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1890117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781550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6954678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4791075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2613660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450057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3940952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798694" y="3940952"/>
            <a:ext cx="175450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2619499" y="3940952"/>
            <a:ext cx="1736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457676" y="3940952"/>
            <a:ext cx="175926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97" userDrawn="1">
          <p15:clr>
            <a:srgbClr val="FBAE40"/>
          </p15:clr>
        </p15:guide>
        <p15:guide id="2" pos="1646" userDrawn="1">
          <p15:clr>
            <a:srgbClr val="FBAE40"/>
          </p15:clr>
        </p15:guide>
        <p15:guide id="3" pos="2744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8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50057" y="3933825"/>
            <a:ext cx="8252222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50057" y="4562476"/>
            <a:ext cx="8252222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450057" y="975360"/>
            <a:ext cx="8252222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450057" y="1616075"/>
            <a:ext cx="8252222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450057" y="3921125"/>
            <a:ext cx="8252222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787504" y="981076"/>
            <a:ext cx="3914775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450057" y="981076"/>
            <a:ext cx="3906441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787504" y="984848"/>
            <a:ext cx="3914775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87504" y="3933825"/>
            <a:ext cx="3914775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50056" y="986474"/>
            <a:ext cx="3906441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ПРИЛОЖЕНИЕ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56" y="981076"/>
            <a:ext cx="8251984" cy="5394325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356184" y="336767"/>
            <a:ext cx="1767543" cy="62921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2" y="404184"/>
            <a:ext cx="1454686" cy="504549"/>
          </a:xfrm>
          <a:prstGeom prst="rect">
            <a:avLst/>
          </a:prstGeom>
        </p:spPr>
      </p:pic>
      <p:sp>
        <p:nvSpPr>
          <p:cNvPr id="24" name="Прямоугольник 23"/>
          <p:cNvSpPr/>
          <p:nvPr userDrawn="1"/>
        </p:nvSpPr>
        <p:spPr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4260" y="1772940"/>
            <a:ext cx="3964044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 в одну</a:t>
            </a:r>
            <a:br>
              <a:rPr lang="ru-RU" dirty="0" smtClean="0"/>
            </a:br>
            <a:r>
              <a:rPr lang="ru-RU" dirty="0" smtClean="0"/>
              <a:t>или несколько строк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5016" y="1344877"/>
            <a:ext cx="628822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773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5128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9177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908430" y="980729"/>
            <a:ext cx="3784087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77969" y="3935002"/>
            <a:ext cx="3783600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34225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318514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758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9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71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692000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8" y="985687"/>
            <a:ext cx="1602701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086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  <p15:guide id="2" pos="2744">
          <p15:clr>
            <a:srgbClr val="FBAE40"/>
          </p15:clr>
        </p15:guide>
        <p15:guide id="3" pos="1646">
          <p15:clr>
            <a:srgbClr val="FBAE40"/>
          </p15:clr>
        </p15:guide>
        <p15:guide id="4" pos="1392">
          <p15:clr>
            <a:srgbClr val="FBAE40"/>
          </p15:clr>
        </p15:guide>
        <p15:guide id="5" pos="4128">
          <p15:clr>
            <a:srgbClr val="FBAE40"/>
          </p15:clr>
        </p15:guide>
        <p15:guide id="6" pos="4377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6" y="319431"/>
            <a:ext cx="996771" cy="3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6" y="319431"/>
            <a:ext cx="996771" cy="3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6" y="319431"/>
            <a:ext cx="996771" cy="3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434225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318514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01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426040" y="3861048"/>
            <a:ext cx="6276236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 В ОДНУ</a:t>
            </a:r>
            <a:br>
              <a:rPr lang="ru-RU" dirty="0" smtClean="0"/>
            </a:br>
            <a:r>
              <a:rPr lang="ru-RU" dirty="0" smtClean="0"/>
              <a:t>ИЛИ НЕСКОЛЬКО СТРОК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545203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426040" y="4806984"/>
            <a:ext cx="627623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Краткое пояснение названия</a:t>
            </a:r>
            <a:br>
              <a:rPr lang="ru-RU" dirty="0" smtClean="0"/>
            </a:br>
            <a:r>
              <a:rPr lang="ru-RU" dirty="0" smtClean="0"/>
              <a:t>в одну или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b="0" i="0" dirty="0" smtClean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25453" y="2862768"/>
            <a:ext cx="5676826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 в одну</a:t>
            </a:r>
            <a:br>
              <a:rPr lang="ru-RU" dirty="0" smtClean="0"/>
            </a:br>
            <a:r>
              <a:rPr lang="ru-RU" dirty="0" smtClean="0"/>
              <a:t>или несколько строк</a:t>
            </a:r>
            <a:endParaRPr lang="ru-RU" dirty="0"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025454" y="4595856"/>
            <a:ext cx="5676828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Краткое пояснение названия</a:t>
            </a:r>
            <a:br>
              <a:rPr lang="ru-RU" dirty="0" smtClean="0"/>
            </a:br>
            <a:r>
              <a:rPr lang="ru-RU" dirty="0" smtClean="0"/>
              <a:t>в одну или две строки</a:t>
            </a:r>
            <a:endParaRPr lang="ru-RU" dirty="0"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701312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№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9" y="464819"/>
            <a:ext cx="1420195" cy="4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976314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4542" y="981181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1561991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1566858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214766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215253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1763688" y="2733345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794542" y="2738212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1763688" y="3319022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794542" y="3323889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3904699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3909566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449037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449524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№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23528" y="260648"/>
            <a:ext cx="1296144" cy="55722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 smtClean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 smtClean="0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449581" y="981512"/>
            <a:ext cx="825245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310897" y="6542052"/>
            <a:ext cx="3911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0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763688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" y="332656"/>
            <a:ext cx="1038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811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801" r:id="rId30"/>
    <p:sldLayoutId id="2147483802" r:id="rId31"/>
    <p:sldLayoutId id="2147483803" r:id="rId32"/>
    <p:sldLayoutId id="2147483812" r:id="rId33"/>
    <p:sldLayoutId id="2147483799" r:id="rId34"/>
    <p:sldLayoutId id="2147483800" r:id="rId35"/>
    <p:sldLayoutId id="2147483798" r:id="rId36"/>
    <p:sldLayoutId id="2147483806" r:id="rId3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263129" indent="-127397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28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588" userDrawn="1">
          <p15:clr>
            <a:srgbClr val="F26B43"/>
          </p15:clr>
        </p15:guide>
        <p15:guide id="39" pos="5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104" y="2227047"/>
            <a:ext cx="5498827" cy="664797"/>
          </a:xfrm>
        </p:spPr>
        <p:txBody>
          <a:bodyPr/>
          <a:lstStyle/>
          <a:p>
            <a:r>
              <a:rPr lang="ru-RU" dirty="0"/>
              <a:t>Система внутреннего контроля</a:t>
            </a:r>
            <a:br>
              <a:rPr lang="ru-RU" dirty="0"/>
            </a:br>
            <a:r>
              <a:rPr lang="ru-RU" dirty="0" smtClean="0"/>
              <a:t>АО «</a:t>
            </a:r>
            <a:r>
              <a:rPr lang="ru-RU" dirty="0" err="1" smtClean="0"/>
              <a:t>Россети</a:t>
            </a:r>
            <a:r>
              <a:rPr lang="ru-RU" dirty="0" smtClean="0"/>
              <a:t> Тюмень»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347864" y="5733257"/>
            <a:ext cx="1584176" cy="432047"/>
          </a:xfrm>
          <a:solidFill>
            <a:schemeClr val="bg1"/>
          </a:solidFill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|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347864" y="5769260"/>
            <a:ext cx="886868" cy="360039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Декабрь 2021</a:t>
            </a:r>
            <a:endParaRPr lang="ru-RU" dirty="0">
              <a:latin typeface="+mj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314091" y="5769260"/>
            <a:ext cx="553292" cy="360038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Сургут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07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ОПРЕДЕЛЕНИЕ И ЦЕЛИ </a:t>
            </a:r>
            <a:r>
              <a:rPr lang="ru-RU" sz="2000" dirty="0" smtClean="0"/>
              <a:t>ПРОЦЕССНЫХ КОНТРОЛЕЙ</a:t>
            </a:r>
            <a:endParaRPr lang="ru-RU" sz="2000" dirty="0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792802" cy="4277322"/>
          </a:xfrm>
          <a:prstGeom prst="rect">
            <a:avLst/>
          </a:prstGeom>
        </p:spPr>
      </p:pic>
      <p:sp>
        <p:nvSpPr>
          <p:cNvPr id="5" name="Прямоугольник 1"/>
          <p:cNvSpPr txBox="1"/>
          <p:nvPr/>
        </p:nvSpPr>
        <p:spPr>
          <a:xfrm>
            <a:off x="1259632" y="837826"/>
            <a:ext cx="771268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just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Контрольная процедура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- это действие, которое помогает удостовериться, что все необходимые меры в отношении предотвращения случаев реализации операционных рисков приняты</a:t>
            </a:r>
            <a:endParaRPr lang="ru-RU" sz="1800" dirty="0">
              <a:solidFill>
                <a:srgbClr val="FF0000"/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94891"/>
            <a:ext cx="609199" cy="6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52972" cy="522204"/>
          </a:xfrm>
        </p:spPr>
        <p:txBody>
          <a:bodyPr/>
          <a:lstStyle/>
          <a:p>
            <a:r>
              <a:rPr lang="ru-RU" sz="2000" dirty="0"/>
              <a:t>КОНТРОЛЬНЫЕ ПРОЦЕДУРЫ. ХАРАКТЕРИСТИКИ. ПРИМЕРЫ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828" y="1383084"/>
            <a:ext cx="3083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ПРЕДВАРИТЕЛЬНЫЕ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ТЕКУЩИЕ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ПОСЛЕДУЮЩИЕ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H="1">
            <a:off x="2987824" y="2420888"/>
            <a:ext cx="3263450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Прямоугольник 11"/>
          <p:cNvSpPr/>
          <p:nvPr/>
        </p:nvSpPr>
        <p:spPr>
          <a:xfrm>
            <a:off x="552829" y="982974"/>
            <a:ext cx="3997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" algn="just"/>
            <a:r>
              <a:rPr lang="ru-RU" b="1" dirty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ПО ЦЕЛИ КОНТРОЛЯ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50816" y="4417504"/>
            <a:ext cx="4412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"/>
            <a:r>
              <a:rPr lang="ru-RU" b="1" dirty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ПО СПОСОБУ ОСУЩЕСТВЛЕНИЯ</a:t>
            </a:r>
            <a:endParaRPr lang="en-US" b="1" dirty="0">
              <a:solidFill>
                <a:schemeClr val="tx2"/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0815" y="981308"/>
            <a:ext cx="4412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" lvl="0"/>
            <a:r>
              <a:rPr lang="ru-RU" b="1" dirty="0" smtClean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ПО </a:t>
            </a:r>
            <a:r>
              <a:rPr lang="ru-RU" b="1" dirty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ВРЕМЕНИ ОСУЩЕСТВЛЕНИЯ</a:t>
            </a:r>
            <a:endParaRPr lang="en-US" b="1" dirty="0">
              <a:solidFill>
                <a:schemeClr val="tx2"/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36675" y="135016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ПРЕДОТВРАЩАЮЩИЕ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 ВЫЯВЛЯЮЩИЕ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2830" y="2508865"/>
            <a:ext cx="3997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"/>
            <a:r>
              <a:rPr lang="ru-RU" b="1" dirty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ПО СТЕПЕНИ АВТОМАТИЗАЦИИ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2829" y="2898863"/>
            <a:ext cx="3875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АВТОМАТИЗИРОВАННЫЕ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ПОЛУАВТОМАТИЧЕСКИЕ (ИТ-ЗАВИСИМЫЕ РУЧНЫЕ)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РУЧНЫЕ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50815" y="2492896"/>
            <a:ext cx="4593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" lvl="0"/>
            <a:r>
              <a:rPr lang="ru-RU" b="1" dirty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ПО УРОВНЮ ЗНАЧИМОСТИ</a:t>
            </a:r>
            <a:endParaRPr lang="en-US" b="1" dirty="0">
              <a:solidFill>
                <a:schemeClr val="tx2"/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50815" y="2875361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КЛЮЧЕВЫЕ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НЕКЛЮЧЕВЫЕ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 flipH="1">
            <a:off x="2991424" y="4221088"/>
            <a:ext cx="3403866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Прямоугольник 20"/>
          <p:cNvSpPr/>
          <p:nvPr/>
        </p:nvSpPr>
        <p:spPr>
          <a:xfrm>
            <a:off x="552830" y="4390000"/>
            <a:ext cx="3997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"/>
            <a:r>
              <a:rPr lang="ru-RU" b="1" dirty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ПО ЧАСТОТЕ ИСПОЛНЕНИЯ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2829" y="4777601"/>
            <a:ext cx="3997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НЕПРЕРЫВНЫЕ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ЕЖДНЕВНЫЕ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ЕЖЕНЕДЕЛЬНЫЕ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ЕЖЕМЕСЯЧНЫЕ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ЕЖЕКВАРТАЛЬНЫЕ…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50815" y="4782975"/>
            <a:ext cx="3872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АВТОРИЗАЦИЯ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СВЕРКА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ФИЗИЧЕСКИЙ КОНТРОЛЬ 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И Т.Д.</a:t>
            </a:r>
          </a:p>
        </p:txBody>
      </p:sp>
    </p:spTree>
    <p:extLst>
      <p:ext uri="{BB962C8B-B14F-4D97-AF65-F5344CB8AC3E}">
        <p14:creationId xmlns:p14="http://schemas.microsoft.com/office/powerpoint/2010/main" val="5533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52972" cy="431355"/>
          </a:xfrm>
        </p:spPr>
        <p:txBody>
          <a:bodyPr/>
          <a:lstStyle/>
          <a:p>
            <a:r>
              <a:rPr lang="ru-RU" sz="2000" dirty="0"/>
              <a:t>КОНТРОЛЬНЫЕ ПРОЦЕДУРЫ. ХАРАКТЕРИСТИКИ. ПРИМЕРЫ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721163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ПРЕДВАРИТЕЛЬНЫЙ КОНТРОЛЬ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ТЕКУЩИЙ КОНТРОЛЬ</a:t>
            </a:r>
          </a:p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ПОСЛЕДУЮЩИЙ КОНТРОЛЬ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25659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" algn="just"/>
            <a:r>
              <a:rPr lang="ru-RU" b="1" dirty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ПО ЦЕЛИ КОНТРОЛЯ</a:t>
            </a: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512021" y="3068960"/>
          <a:ext cx="817710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58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52972" cy="431355"/>
          </a:xfrm>
        </p:spPr>
        <p:txBody>
          <a:bodyPr/>
          <a:lstStyle/>
          <a:p>
            <a:r>
              <a:rPr lang="ru-RU" sz="2000" dirty="0"/>
              <a:t>ПО ЦЕЛИ КОНТРОЛЯ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387" y="796034"/>
            <a:ext cx="8393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ПРЕДВАРИТЕЛЬНЫЙ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КОНТРОЛЬ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25" y="2865853"/>
            <a:ext cx="74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Примеры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:</a:t>
            </a:r>
            <a:endParaRPr lang="ru-RU" i="1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340125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У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становление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стандартов (нормативов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)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5850" y="1323957"/>
            <a:ext cx="23042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Разделение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обязанностей должностных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лиц (закреплено в регламентах, должностных инструкциях)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1847" y="1323957"/>
            <a:ext cx="19603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Закрепление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ответственности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(закреплено в регламентах, должностных инструкциях)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8070" y="1323957"/>
            <a:ext cx="2504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Нормативное регулирование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деятельности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278" y="3325715"/>
            <a:ext cx="1858008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бюджет доходов и расходов</a:t>
            </a:r>
            <a:r>
              <a:rPr lang="en-US" sz="1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требования относительно качества приобретаемого оборудования</a:t>
            </a:r>
            <a:r>
              <a:rPr lang="en-US" sz="1400" dirty="0"/>
              <a:t>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квалификационные требования к работникам</a:t>
            </a:r>
            <a:endParaRPr lang="en-US" sz="1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79712" y="1419303"/>
            <a:ext cx="0" cy="517804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55976" y="1419303"/>
            <a:ext cx="0" cy="517804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372200" y="1333846"/>
            <a:ext cx="0" cy="517804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93945" y="3330531"/>
            <a:ext cx="2425009" cy="2893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defRPr>
            </a:lvl1pPr>
          </a:lstStyle>
          <a:p>
            <a:pPr algn="l"/>
            <a:r>
              <a:rPr lang="ru-RU" dirty="0"/>
              <a:t>МОЛ, ответственный за сохранность ОС не должен иметь права осуществлять их переоценку или проводить списание</a:t>
            </a:r>
            <a:r>
              <a:rPr lang="en-US" dirty="0"/>
              <a:t>;</a:t>
            </a:r>
          </a:p>
          <a:p>
            <a:pPr algn="l"/>
            <a:r>
              <a:rPr lang="ru-RU" dirty="0"/>
              <a:t>работник, осуществляющий приемку ТМЦ на складе, не должен иметь права отражать движение ТМЦ  в бухгалтерском учете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5976" y="3325716"/>
            <a:ext cx="2010761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defRPr>
            </a:lvl1pPr>
          </a:lstStyle>
          <a:p>
            <a:r>
              <a:rPr lang="ru-RU" dirty="0"/>
              <a:t>работник подразделения – </a:t>
            </a:r>
            <a:r>
              <a:rPr lang="ru-RU" dirty="0" smtClean="0"/>
              <a:t>Центра ответственности по договору- </a:t>
            </a:r>
            <a:r>
              <a:rPr lang="ru-RU" dirty="0"/>
              <a:t>несет ответственность за своевременное и достоверное формирование заявки на оплату контрагенту по договору, исполнение которого он курирует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66737" y="3325715"/>
            <a:ext cx="2741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Регламенты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бизнес-процессов, технологические карты, инструкции, ГОСТы, ТУ и т.д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Разрабатываемые ЛНА в Обществе не должны противоречить законодательным требованиям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 flipH="1">
            <a:off x="1259632" y="2924395"/>
            <a:ext cx="6696744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58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332656"/>
            <a:ext cx="8393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  <a:ea typeface="PF Din Text Cond Pro" charset="0"/>
                <a:cs typeface="PF Din Text Cond Pro" charset="0"/>
              </a:rPr>
              <a:t>ПРЕДОТВРАЩАЮЩИЕ КОНТРОЛЬНЫЕ ПРОЦЕДУРЫ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12896"/>
              </p:ext>
            </p:extLst>
          </p:nvPr>
        </p:nvGraphicFramePr>
        <p:xfrm>
          <a:off x="107504" y="764704"/>
          <a:ext cx="9000999" cy="601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19">
                  <a:extLst>
                    <a:ext uri="{9D8B030D-6E8A-4147-A177-3AD203B41FA5}">
                      <a16:colId xmlns:a16="http://schemas.microsoft.com/office/drawing/2014/main" val="3261101406"/>
                    </a:ext>
                  </a:extLst>
                </a:gridCol>
                <a:gridCol w="4419547">
                  <a:extLst>
                    <a:ext uri="{9D8B030D-6E8A-4147-A177-3AD203B41FA5}">
                      <a16:colId xmlns:a16="http://schemas.microsoft.com/office/drawing/2014/main" val="4257031715"/>
                    </a:ext>
                  </a:extLst>
                </a:gridCol>
                <a:gridCol w="3000333">
                  <a:extLst>
                    <a:ext uri="{9D8B030D-6E8A-4147-A177-3AD203B41FA5}">
                      <a16:colId xmlns:a16="http://schemas.microsoft.com/office/drawing/2014/main" val="1809491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Контрольные</a:t>
                      </a:r>
                      <a:r>
                        <a:rPr lang="ru-RU" sz="1200" baseline="0" dirty="0" smtClean="0"/>
                        <a:t> процедуры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Описание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Примеры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25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Ограничение полномочий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Установление пределов (лимитов) полномочий менеджера (комиссии/комитета/и т.п.) по распоряжению активами Общества и принятию других управленческих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PFDinTextCondPro-Medium"/>
                          <a:ea typeface="PFDinTextCondPro-Medium"/>
                          <a:cs typeface="PFDinTextCondPro-Medium"/>
                        </a:rPr>
                        <a:t>Лимит суммы закупки, которую имеет право осуществить директор филиала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1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Ограничение доступа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Доступ к активам и информации должен быть предоставлен только уполномоченным работникам, в чьи должностные обязанности входит совершение тех или иных операций с активами и информацией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Охранные и пропускные системы, средства управления доступом к компьютерным информационным системам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969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Архивация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надлежащей сохранности документов и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Ведение архива деловой корреспонденции, первичных документов, периодическая архивация баз данных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27794"/>
                  </a:ext>
                </a:extLst>
              </a:tr>
              <a:tr h="6824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Коллективное выполнение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Осуществление той или иной работы </a:t>
                      </a:r>
                      <a:r>
                        <a:rPr lang="ru-RU" dirty="0" err="1" smtClean="0"/>
                        <a:t>комиссионно</a:t>
                      </a:r>
                      <a:r>
                        <a:rPr lang="ru-RU" dirty="0" smtClean="0"/>
                        <a:t>, результаты работы «авторизуются» только при наличии подписей всех членов комиссии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Инвентаризационная комиссия;</a:t>
                      </a:r>
                    </a:p>
                    <a:p>
                      <a:r>
                        <a:rPr lang="ru-RU" sz="1200" dirty="0" smtClean="0"/>
                        <a:t>комиссия по приемке и списанию основных средств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90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Регистрация операций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Ведение учета финансово-хозяйственной деятельности, включая учет принимаемых управленческих решений и учет информации, создаваемой в процессе их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Бухгалтерский учет, управленческий учет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991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Дублирование операций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Параллельное выполнение тех или иных работ с последующим сравнением результата или дублирование тех или иных функций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Передача информации в электронной форме с одновременной передачей той же информации на бумажных носителях, повторный пересчет складских остатков при инвентаризации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029068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783346" y="15122"/>
            <a:ext cx="4412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" lvl="0"/>
            <a:r>
              <a:rPr lang="ru-RU" b="1" dirty="0" smtClean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ПО </a:t>
            </a:r>
            <a:r>
              <a:rPr lang="ru-RU" b="1" dirty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ВРЕМЕНИ </a:t>
            </a:r>
            <a:r>
              <a:rPr lang="ru-RU" b="1" dirty="0" smtClean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ОСУЩЕСТВЛЕНИЯ:</a:t>
            </a:r>
            <a:endParaRPr lang="en-US" b="1" dirty="0">
              <a:solidFill>
                <a:schemeClr val="tx2"/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332656"/>
            <a:ext cx="8393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  <a:ea typeface="PF Din Text Cond Pro" charset="0"/>
                <a:cs typeface="PF Din Text Cond Pro" charset="0"/>
              </a:rPr>
              <a:t>ВЫЯВЛЯЮЩИЕ КОНТРОЛЬНЫЕ ПРОЦЕДУРЫ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27062"/>
              </p:ext>
            </p:extLst>
          </p:nvPr>
        </p:nvGraphicFramePr>
        <p:xfrm>
          <a:off x="52994" y="908720"/>
          <a:ext cx="9073008" cy="5739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3261101406"/>
                    </a:ext>
                  </a:extLst>
                </a:gridCol>
                <a:gridCol w="3552394">
                  <a:extLst>
                    <a:ext uri="{9D8B030D-6E8A-4147-A177-3AD203B41FA5}">
                      <a16:colId xmlns:a16="http://schemas.microsoft.com/office/drawing/2014/main" val="4257031715"/>
                    </a:ext>
                  </a:extLst>
                </a:gridCol>
                <a:gridCol w="3072342">
                  <a:extLst>
                    <a:ext uri="{9D8B030D-6E8A-4147-A177-3AD203B41FA5}">
                      <a16:colId xmlns:a16="http://schemas.microsoft.com/office/drawing/2014/main" val="1809491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Контрольные</a:t>
                      </a:r>
                      <a:r>
                        <a:rPr lang="ru-RU" sz="1200" baseline="0" dirty="0" smtClean="0"/>
                        <a:t> процедуры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Описание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Примеры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25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Проверка соответствия деятельности регламентам, стандартам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Проверка соответствия деятельности работников действующим нормативным документам, регламентам, правилам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Процедура самопроверки: бухгалтер проверяет полноту и корректность отражения в системе всех актов ввода в эксплуатацию основных средств за месяц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1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Инвентаризация (проверка соответствия фактического наличия материальных ценностей учетным данным)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Проверка наличия и состояния  активов и обязательств 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Инвентаризация денежных средств, ТМЦ, основных средств активов, расчетов с дебиторами и кредиторами</a:t>
                      </a:r>
                    </a:p>
                    <a:p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969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Экспертиза (получение профессионального мнения независимого специалиста)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Получение профессионального мнения независимого специалиста по тому или иному вопросу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стоимости оборудования или объекта недвижимости профессиональным оценщиком, оценка правильности составления сметной документации на строительство, оценка технического состояния оборудования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27794"/>
                  </a:ext>
                </a:extLst>
              </a:tr>
              <a:tr h="68240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Сопоставление данных из разных источников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Сверка данных в различных форматах отчетности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90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Проверка результатов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Проверка результатов выполнения работником какой-либо функции другим работником или руководителем или специально уполномоченным лицом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Бухгалтер по учету ТМЦ проверят правильность внесения данных о приходе товара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991089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783346" y="15122"/>
            <a:ext cx="4412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" lvl="0"/>
            <a:r>
              <a:rPr lang="ru-RU" b="1" dirty="0" smtClean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ПО </a:t>
            </a:r>
            <a:r>
              <a:rPr lang="ru-RU" b="1" dirty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ВРЕМЕНИ </a:t>
            </a:r>
            <a:r>
              <a:rPr lang="ru-RU" b="1" dirty="0" smtClean="0">
                <a:solidFill>
                  <a:schemeClr val="tx2"/>
                </a:solidFill>
                <a:latin typeface="+mj-lt"/>
                <a:ea typeface="PF Din Text Cond Pro" charset="0"/>
                <a:cs typeface="PF Din Text Cond Pro" charset="0"/>
              </a:rPr>
              <a:t>ОСУЩЕСТВЛЕНИЯ:</a:t>
            </a:r>
            <a:endParaRPr lang="en-US" b="1" dirty="0">
              <a:solidFill>
                <a:schemeClr val="tx2"/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806" y="354551"/>
            <a:ext cx="6952972" cy="431355"/>
          </a:xfrm>
        </p:spPr>
        <p:txBody>
          <a:bodyPr/>
          <a:lstStyle/>
          <a:p>
            <a:r>
              <a:rPr lang="ru-RU" sz="2000" dirty="0"/>
              <a:t>ПО УРОВНЮ ЗНАЧИМОСТИ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235687"/>
            <a:ext cx="4212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КЛЮЧЕВЫЕ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779092"/>
            <a:ext cx="42120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процедуры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, при отсутствии которых ошибки и нарушения не были бы идентифицированы через другие средства контроля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8099" y="1779092"/>
            <a:ext cx="4037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процедуры, при отсутствии которых ошибки были бы идентифицированы другими средствами контроля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4579819" y="1235687"/>
            <a:ext cx="24177" cy="468779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Прямоугольник 19"/>
          <p:cNvSpPr/>
          <p:nvPr/>
        </p:nvSpPr>
        <p:spPr>
          <a:xfrm>
            <a:off x="322040" y="2691829"/>
            <a:ext cx="42135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Основные характеристики ключевых контрольных процедур:</a:t>
            </a:r>
          </a:p>
          <a:p>
            <a:pPr lvl="0" algn="just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закрывают большее число задач контроля, чем другие;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контролируют исключения и нешаблонные/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нерутинные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 операции;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контролируют области, подверженные риску мошенничества;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контролируют ручной ввод данных в систему и передачу данных между системами;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не имеют компенсирующих контролей, а сами являются компенсирующими для других контролей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82266" y="2691828"/>
            <a:ext cx="42811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Контрольные процедуры должны разрабатываться с учетом затрат на их реализацию и эффекта от их внедрения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78099" y="5168988"/>
            <a:ext cx="428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Общество должно стремиться к сокращению числа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не ключевых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контрольных процедур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6212688" y="3978548"/>
            <a:ext cx="1211979" cy="658215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76961" y="1235687"/>
            <a:ext cx="4138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НЕКЛЮЧЕВЫЕ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806" y="354551"/>
            <a:ext cx="6952972" cy="431355"/>
          </a:xfrm>
        </p:spPr>
        <p:txBody>
          <a:bodyPr/>
          <a:lstStyle/>
          <a:p>
            <a:r>
              <a:rPr lang="ru-RU" sz="2000" dirty="0"/>
              <a:t>ПО СТЕПЕНИ АВТОМАТИЗАЦИИ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9466" y="881234"/>
            <a:ext cx="4212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АВТОМАТИЗИРОВАННЫЕ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7" y="1487327"/>
            <a:ext cx="4212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контрольные процедуры, осуществляемые автоматизировано, </a:t>
            </a:r>
            <a:r>
              <a:rPr lang="ru-RU" sz="1400" b="1" u="sng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без участия исполнителя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02584" y="1487327"/>
            <a:ext cx="41131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контрольные процедуры, осуществляемые </a:t>
            </a:r>
            <a:r>
              <a:rPr lang="ru-RU" sz="1400" b="1" u="sng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автоматизировано, но с участием исполнителя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 - должны быть инициированы или завершены вручную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4568523" y="881234"/>
            <a:ext cx="34061" cy="3555878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Прямоугольник 19"/>
          <p:cNvSpPr/>
          <p:nvPr/>
        </p:nvSpPr>
        <p:spPr>
          <a:xfrm>
            <a:off x="4637445" y="2498506"/>
            <a:ext cx="410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при согласовании проекта договора исполнитель самостоятельно анализирует проект документа и затем проставляет соответствующую визу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в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ИТ-системе - СЭДО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03996" y="840996"/>
            <a:ext cx="4138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ПОЛУАВТОМАТИЧЕСКИЕ </a:t>
            </a:r>
          </a:p>
          <a:p>
            <a:pPr marL="74250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(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ИТ-ЗАВИСИМЫЕ РУЧНЫЕ)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952" y="2498506"/>
            <a:ext cx="4146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контроль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доступа;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выбор значений из фиксированного перечня;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автоматизированная проверка разрядов номера счета;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использование контрольных сумм для контроля полноты передачи данных между системами 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т.д.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968123" y="4521819"/>
            <a:ext cx="72008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Прямоугольник 15"/>
          <p:cNvSpPr/>
          <p:nvPr/>
        </p:nvSpPr>
        <p:spPr>
          <a:xfrm>
            <a:off x="4289227" y="4546452"/>
            <a:ext cx="4138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РУЧНЫЕ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68435" y="4837608"/>
            <a:ext cx="4386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контрольные, осуществляемые исполнителем вне информационных систем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70408" y="5360828"/>
            <a:ext cx="41604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подписание документа на бумажном носителе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проставление визы о согласовании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на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бумажном носителе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сверка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регистров учета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т. д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8385" y="4837608"/>
            <a:ext cx="2047358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Для ГК ПАО «Россети» утверждены типовые требования по автоматизации контрольных процедур (приказ ПАО «Россети от 09.04.2020 № 154)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3" y="4970023"/>
            <a:ext cx="405559" cy="4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0392" y="881234"/>
            <a:ext cx="8255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"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Основные ошибки при регламентации и осуществлении процессных контролей 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Обществе: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844824"/>
            <a:ext cx="5853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Отсутствует риск, который закрывается данным контролем (избыточный контроль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)</a:t>
            </a:r>
          </a:p>
          <a:p>
            <a:pPr lvl="0" algn="just"/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Отсутствует доказательство факта осуществления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контроля</a:t>
            </a:r>
          </a:p>
          <a:p>
            <a:pPr lvl="0" algn="just"/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Отсутствует регламентация порядка осуществления контрольной процедуры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– то есть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контрольная процедура не закреплена в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ОРД</a:t>
            </a:r>
          </a:p>
          <a:p>
            <a:pPr lvl="0" algn="just"/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Операция и контрольная процедура осуществляется одним и тем же лицом. Как вариант: контрольная процедура осуществляется подчиненным исполнителя операции.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1490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Третий человек показывает знак остановки на белом фоне — стоковое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5" y="2492896"/>
            <a:ext cx="2436167" cy="24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806" y="354551"/>
            <a:ext cx="3745298" cy="431355"/>
          </a:xfrm>
        </p:spPr>
        <p:txBody>
          <a:bodyPr/>
          <a:lstStyle/>
          <a:p>
            <a:r>
              <a:rPr lang="ru-RU" sz="2000" dirty="0"/>
              <a:t>КОНТРОЛЬНЫЕ ПРОЦЕДУРЫ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0392" y="881234"/>
            <a:ext cx="8255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Контрольные процедуры, наличие которых обязательно в любом бизнес-процессе: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0392" y="1655612"/>
            <a:ext cx="5047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Закрепление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ответственности работников за результаты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деятельности</a:t>
            </a:r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Р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азделение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критических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обязанностей</a:t>
            </a:r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добрение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уполномоченным работником любого использования активов либо действия, ведущего к возникновению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обязательств</a:t>
            </a:r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З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ащита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информации и активов от несанкционированного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использования</a:t>
            </a:r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916832"/>
            <a:ext cx="2499577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0526" y="1549008"/>
            <a:ext cx="6952972" cy="431355"/>
          </a:xfrm>
        </p:spPr>
        <p:txBody>
          <a:bodyPr/>
          <a:lstStyle/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СОДЕРЖАНИЕ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1619672" y="2060848"/>
            <a:ext cx="6938987" cy="446197"/>
          </a:xfrm>
        </p:spPr>
        <p:txBody>
          <a:bodyPr/>
          <a:lstStyle/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СИСТЕМА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ВНУТРЕННЕГО КОНТРОЛЯ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650526" y="2065715"/>
            <a:ext cx="287518" cy="436463"/>
          </a:xfr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2"/>
          </p:nvPr>
        </p:nvSpPr>
        <p:spPr>
          <a:xfrm>
            <a:off x="650526" y="2651392"/>
            <a:ext cx="287518" cy="436463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0"/>
          </p:nvPr>
        </p:nvSpPr>
        <p:spPr>
          <a:xfrm>
            <a:off x="1619671" y="2668014"/>
            <a:ext cx="6938987" cy="446197"/>
          </a:xfrm>
        </p:spPr>
        <p:txBody>
          <a:bodyPr/>
          <a:lstStyle/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ПРОЦЕССНЫЕ КОНТРОЛИ</a:t>
            </a:r>
          </a:p>
        </p:txBody>
      </p:sp>
      <p:sp>
        <p:nvSpPr>
          <p:cNvPr id="29" name="Текст 9"/>
          <p:cNvSpPr>
            <a:spLocks noGrp="1"/>
          </p:cNvSpPr>
          <p:nvPr>
            <p:ph type="body" sz="quarter" idx="10"/>
          </p:nvPr>
        </p:nvSpPr>
        <p:spPr>
          <a:xfrm>
            <a:off x="1633657" y="3272654"/>
            <a:ext cx="6938987" cy="444378"/>
          </a:xfrm>
        </p:spPr>
        <p:txBody>
          <a:bodyPr/>
          <a:lstStyle/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СПОСОБЫ ОПИСАНИЯ БИЗНЕС-ПРОЦЕССОВ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12"/>
          </p:nvPr>
        </p:nvSpPr>
        <p:spPr>
          <a:xfrm>
            <a:off x="650526" y="3237069"/>
            <a:ext cx="287518" cy="436463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72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Текст 9"/>
          <p:cNvSpPr txBox="1">
            <a:spLocks/>
          </p:cNvSpPr>
          <p:nvPr/>
        </p:nvSpPr>
        <p:spPr>
          <a:xfrm>
            <a:off x="3203849" y="1338021"/>
            <a:ext cx="4032448" cy="66040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indent="0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2400" b="1" baseline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defTabSz="685800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>
                <a:ea typeface="PF Din Text Cond Pro" charset="0"/>
                <a:cs typeface="PF Din Text Cond Pro" charset="0"/>
              </a:defRPr>
            </a:lvl2pPr>
            <a:lvl3pPr marL="263129" indent="-127397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>
                <a:ea typeface="PF Din Text Cond Pro" charset="0"/>
                <a:cs typeface="PF Din Text Cond Pro" charset="0"/>
              </a:defRPr>
            </a:lvl3pPr>
            <a:lvl4pPr marL="1200150" indent="-171450" defTabSz="685800">
              <a:spcBef>
                <a:spcPct val="20000"/>
              </a:spcBef>
              <a:buFont typeface="Arial" pitchFamily="34" charset="0"/>
              <a:buChar char="–"/>
              <a:defRPr sz="1350"/>
            </a:lvl4pPr>
            <a:lvl5pPr marL="1543050" indent="-171450" defTabSz="685800">
              <a:spcBef>
                <a:spcPct val="20000"/>
              </a:spcBef>
              <a:buFont typeface="Arial" pitchFamily="34" charset="0"/>
              <a:buChar char="»"/>
              <a:defRPr sz="1350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ru-RU" dirty="0" smtClean="0"/>
              <a:t>СПОСОБЫ </a:t>
            </a:r>
            <a:r>
              <a:rPr lang="ru-RU" dirty="0"/>
              <a:t>ОПИСАНИЯ </a:t>
            </a:r>
            <a:r>
              <a:rPr lang="ru-RU" dirty="0" smtClean="0"/>
              <a:t>БИЗНЕС-ПРОЦЕССОВ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5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806" y="354551"/>
            <a:ext cx="4537386" cy="431355"/>
          </a:xfrm>
        </p:spPr>
        <p:txBody>
          <a:bodyPr/>
          <a:lstStyle/>
          <a:p>
            <a:r>
              <a:rPr lang="ru-RU" sz="2000" dirty="0"/>
              <a:t>ОПИСАНИЕ БИЗНЕС-ПРОЦЕССОВ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2984" y="881234"/>
            <a:ext cx="807204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" algn="just"/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Для чего?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2983" y="1345894"/>
            <a:ext cx="80720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Описание бизнес-процесса позволяет увидеть, как он протекает. А значит увидеть и то, насколько эффективно организована работа и необходимо ли оптимизировать, улучшить бизнес-процесс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.</a:t>
            </a:r>
          </a:p>
          <a:p>
            <a:pPr lvl="0" algn="just"/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При описании процессов происходит инвентаризация ресурсов, механизмы их распределения становятся более прозрачными и рациональными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.</a:t>
            </a:r>
          </a:p>
          <a:p>
            <a:pPr lvl="0" algn="just"/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При описании процессов вся деятельность организации представляется как набор цепочек взаимодействия подразделений, что способствует повышению качества конечного результата и скорости работы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.</a:t>
            </a:r>
          </a:p>
          <a:p>
            <a:pPr lvl="0" algn="just"/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Упрощается управление процессом – можно легко расставить контрольные точки и формализовать контроль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.</a:t>
            </a:r>
          </a:p>
          <a:p>
            <a:pPr lvl="0" algn="just"/>
            <a:endParaRPr lang="ru-RU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Упрощается замена и обучение участников процесса, возможно быстрое тиражирование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4708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52972" cy="522204"/>
          </a:xfrm>
        </p:spPr>
        <p:txBody>
          <a:bodyPr/>
          <a:lstStyle/>
          <a:p>
            <a:r>
              <a:rPr lang="ru-RU" sz="2000" dirty="0" smtClean="0"/>
              <a:t>СПОСОБЫ ОПИСАНИЯ БИЗНЕС-ПРОЦЕССОВ. </a:t>
            </a:r>
            <a:r>
              <a:rPr lang="ru-RU" sz="2000" dirty="0"/>
              <a:t>ПРИМЕРЫ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908579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ТЕКСТОВЫЙ (Положения, стандарты)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j-lt"/>
              <a:ea typeface="PF Din Text Cond Pro" charset="0"/>
              <a:cs typeface="PF Din Text Cond Pro" charset="0"/>
              <a:sym typeface="PFDinTextCondPro-Medium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369" y="3103207"/>
            <a:ext cx="2557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rPr>
              <a:t>Р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rPr>
              <a:t>егламентация процесса «как есть», распределение обязанностей.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PFDinTextCondPro-Medium"/>
              <a:ea typeface="PFDinTextCondPro-Medium"/>
              <a:cs typeface="PFDinTextCondPro-Medium"/>
              <a:sym typeface="PFDinTextCondPro-Medium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6777" y="5257562"/>
            <a:ext cx="2759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defRPr>
            </a:lvl1pPr>
          </a:lstStyle>
          <a:p>
            <a:r>
              <a:rPr lang="ru-RU" dirty="0">
                <a:sym typeface="PFDinTextCondPro-Medium"/>
              </a:rPr>
              <a:t>Сплошной текст не позволяет посмотреть на бизнес-процессы компании системно и провести их анализ. </a:t>
            </a:r>
          </a:p>
          <a:p>
            <a:pPr algn="l"/>
            <a:r>
              <a:rPr lang="ru-RU" dirty="0">
                <a:sym typeface="PFDinTextCondPro-Medium"/>
              </a:rPr>
              <a:t>Не подходит для оптимизации процессов («как должно быть»). </a:t>
            </a:r>
          </a:p>
          <a:p>
            <a:endParaRPr lang="ru-RU" dirty="0">
              <a:sym typeface="PFDinTextCondPro-Medium"/>
            </a:endParaRPr>
          </a:p>
        </p:txBody>
      </p:sp>
      <p:pic>
        <p:nvPicPr>
          <p:cNvPr id="2050" name="Picture 2" descr="https://www.kkb2-kuban.ru/sites/default/files/styles/kartinka_novostei_polnaya/public/ima/0000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4" y="1580372"/>
            <a:ext cx="1774825" cy="164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люс картинки, стоковые фото Плюс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21" y="3105846"/>
            <a:ext cx="755576" cy="7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d Человек Нажимает Кнопку С Символом Минус — стоковые фотографии и другие  картинки В полный рост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0" y="5595864"/>
            <a:ext cx="762547" cy="7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28362" y="970354"/>
            <a:ext cx="2549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ТАБЛИЧНЫЙ</a:t>
            </a:r>
          </a:p>
          <a:p>
            <a:pPr marL="74250" algn="just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(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МРиК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)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j-lt"/>
              <a:ea typeface="PF Din Text Cond Pro" charset="0"/>
              <a:cs typeface="PF Din Text Cond Pro" charset="0"/>
              <a:sym typeface="PFDinTextCondPro-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0005" y="3108492"/>
            <a:ext cx="2699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Позволяет видеть бизнес-процессы более структурно, должна применяться при автоматизации. Кроме того, позволяет оценить достаточность контрольных процедур для снижения уже выявленных рисков.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H="1" flipV="1">
            <a:off x="179512" y="5250581"/>
            <a:ext cx="8856984" cy="698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3531967" y="908579"/>
            <a:ext cx="51295" cy="5880498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6254214" y="899471"/>
            <a:ext cx="89631" cy="435809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1633178"/>
            <a:ext cx="2310537" cy="13476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29958" y="5607124"/>
            <a:ext cx="465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Трудоемкость при заполнении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28072" y="970354"/>
            <a:ext cx="3083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5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  <a:sym typeface="PFDinTextCondPro-Medium"/>
              </a:rPr>
              <a:t>ГРАФИЧЕСКИЙ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j-lt"/>
              <a:ea typeface="PF Din Text Cond Pro" charset="0"/>
              <a:cs typeface="PF Din Text Cond Pro" charset="0"/>
              <a:sym typeface="PFDinTextCondPro-Medium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115" y="1337143"/>
            <a:ext cx="2200525" cy="16828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27208" y="3105846"/>
            <a:ext cx="28159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Наиболее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удобный для использования информации во время анализа и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оптимизации, позволяет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структурно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увидеть деятельность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Общества, осуществить ее логический анализ. </a:t>
            </a:r>
          </a:p>
        </p:txBody>
      </p:sp>
      <p:pic>
        <p:nvPicPr>
          <p:cNvPr id="28" name="Picture 6" descr="3d Человек Нажимает Кнопку С Символом Минус — стоковые фотографии и другие  картинки В полный рост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91" y="5535785"/>
            <a:ext cx="762547" cy="7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30"/>
          <p:cNvSpPr>
            <a:spLocks noGrp="1"/>
          </p:cNvSpPr>
          <p:nvPr>
            <p:ph type="body" sz="quarter" idx="10"/>
          </p:nvPr>
        </p:nvSpPr>
        <p:spPr>
          <a:xfrm>
            <a:off x="3344260" y="1772940"/>
            <a:ext cx="4180068" cy="129602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СИСТЕМА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ВНУТРЕННЕГО КОНТРОЛЯ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98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ОПРЕДЕЛЕНИЕ И ЦЕЛИ ВНУТРЕННЕГО КОНТРОЛЯ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21"/>
          </p:nvPr>
        </p:nvSpPr>
        <p:spPr>
          <a:xfrm>
            <a:off x="683568" y="1234674"/>
            <a:ext cx="7784484" cy="360607"/>
          </a:xfrm>
        </p:spPr>
        <p:txBody>
          <a:bodyPr/>
          <a:lstStyle/>
          <a:p>
            <a:pPr algn="ctr"/>
            <a:r>
              <a:rPr lang="ru-RU" sz="1900" b="1" dirty="0">
                <a:solidFill>
                  <a:schemeClr val="tx2"/>
                </a:solidFill>
              </a:rPr>
              <a:t>Почему возникает необходимость во внутреннем контроле?</a:t>
            </a:r>
          </a:p>
          <a:p>
            <a:pPr algn="ctr"/>
            <a:endParaRPr lang="ru-RU" sz="1900" dirty="0"/>
          </a:p>
        </p:txBody>
      </p:sp>
      <p:sp>
        <p:nvSpPr>
          <p:cNvPr id="6" name="Овал 5"/>
          <p:cNvSpPr/>
          <p:nvPr/>
        </p:nvSpPr>
        <p:spPr>
          <a:xfrm>
            <a:off x="459924" y="1912830"/>
            <a:ext cx="1280160" cy="1168536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8045" y="4077072"/>
            <a:ext cx="1280160" cy="1168536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lang="ru-RU" sz="48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Calibri"/>
              </a:rPr>
              <a:t>2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0"/>
          </p:nvPr>
        </p:nvSpPr>
        <p:spPr>
          <a:xfrm>
            <a:off x="1979712" y="1912830"/>
            <a:ext cx="6336704" cy="3532394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Люди друг другу не доверяют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Людям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свойственно нарушать правила ради получения личной выгоды, соблюдение правил требует дополнительных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усилий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PFDinTextCondPro-Medium"/>
                <a:ea typeface="PFDinTextCondPro-Medium"/>
                <a:cs typeface="PFDinTextCondPro-Medium"/>
              </a:rPr>
              <a:t>Людям свойственно ошибаться</a:t>
            </a:r>
          </a:p>
          <a:p>
            <a:pPr algn="just"/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Квалификация людей не всегда в полной мере соответствует выполняемым задачам, люди подвержены эмоциям и снижению концентрации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внимания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7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ОПРЕДЕЛЕНИЕ И ЦЕЛИ ВНУТРЕННЕГО КОНТРОЛЯ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21"/>
          </p:nvPr>
        </p:nvSpPr>
        <p:spPr>
          <a:xfrm>
            <a:off x="459924" y="980161"/>
            <a:ext cx="7784484" cy="432615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Политикой внутреннего контроля определено:</a:t>
            </a:r>
          </a:p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0"/>
          </p:nvPr>
        </p:nvSpPr>
        <p:spPr>
          <a:xfrm>
            <a:off x="459924" y="1366860"/>
            <a:ext cx="8256736" cy="4759960"/>
          </a:xfrm>
        </p:spPr>
        <p:txBody>
          <a:bodyPr/>
          <a:lstStyle/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Внутренний контроль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– это непрерывный процесс, осуществляемый всеми сотрудниками и руководством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Компании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на всех уровнях управления (Совет директоров, Ревизионная комиссия, Генеральный директор, заместители генерального директора, руководители и работники Общества) и направленный на получение достаточной уверенности в том, </a:t>
            </a:r>
            <a:r>
              <a:rPr lang="ru-RU" sz="1600" dirty="0"/>
              <a:t>что Общество обеспечивает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24543532"/>
              </p:ext>
            </p:extLst>
          </p:nvPr>
        </p:nvGraphicFramePr>
        <p:xfrm>
          <a:off x="1403648" y="27089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7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386516"/>
            <a:ext cx="6408712" cy="431355"/>
          </a:xfrm>
        </p:spPr>
        <p:txBody>
          <a:bodyPr/>
          <a:lstStyle/>
          <a:p>
            <a:r>
              <a:rPr lang="ru-RU" sz="2000" dirty="0"/>
              <a:t>ОПРЕДЕЛЕНИЕ И ЦЕЛИ ВНУТРЕННЕГО КОНТРОЛЯ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95257807"/>
              </p:ext>
            </p:extLst>
          </p:nvPr>
        </p:nvGraphicFramePr>
        <p:xfrm>
          <a:off x="467544" y="1124745"/>
          <a:ext cx="806489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61685878"/>
              </p:ext>
            </p:extLst>
          </p:nvPr>
        </p:nvGraphicFramePr>
        <p:xfrm>
          <a:off x="467544" y="3645024"/>
          <a:ext cx="8168708" cy="2935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88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12294"/>
            <a:ext cx="6952972" cy="431355"/>
          </a:xfrm>
        </p:spPr>
        <p:txBody>
          <a:bodyPr/>
          <a:lstStyle/>
          <a:p>
            <a:r>
              <a:rPr lang="ru-RU" sz="1800" dirty="0"/>
              <a:t>ВЗАИМОСВЯЗЬ СИСТЕМ УПРАВЛЕНИЯ РИСКАМИ И ВНУТРЕННЕГО КОНТРОЛЯ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22381" y="2708920"/>
            <a:ext cx="8937708" cy="3795489"/>
            <a:chOff x="118612" y="2919000"/>
            <a:chExt cx="8937708" cy="3795489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18612" y="2919000"/>
              <a:ext cx="8937708" cy="3795489"/>
              <a:chOff x="444204" y="3289637"/>
              <a:chExt cx="8273911" cy="3166822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444204" y="3289637"/>
                <a:ext cx="8273911" cy="3166822"/>
              </a:xfrm>
              <a:prstGeom prst="roundRect">
                <a:avLst/>
              </a:prstGeom>
              <a:solidFill>
                <a:srgbClr val="FFFFFF"/>
              </a:solidFill>
              <a:ln w="25400" cap="flat">
                <a:solidFill>
                  <a:schemeClr val="tx2"/>
                </a:solidFill>
                <a:prstDash val="lg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ru-RU" dirty="0"/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ru-RU" dirty="0"/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ru-RU" dirty="0"/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ru-RU" dirty="0"/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ru-RU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228496" y="5675342"/>
                <a:ext cx="3916598" cy="3338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>
                  <a:defRPr sz="2000" b="1">
                    <a:solidFill>
                      <a:schemeClr val="accent1">
                        <a:lumMod val="75000"/>
                      </a:schemeClr>
                    </a:solidFill>
                    <a:latin typeface="PFDinTextCondPro-Medium"/>
                    <a:ea typeface="PFDinTextCondPro-Medium"/>
                    <a:cs typeface="PFDinTextCondPro-Medium"/>
                  </a:defRPr>
                </a:lvl1pPr>
              </a:lstStyle>
              <a:p>
                <a:r>
                  <a:rPr lang="ru-RU" dirty="0">
                    <a:solidFill>
                      <a:schemeClr val="tx2"/>
                    </a:solidFill>
                    <a:latin typeface="+mj-lt"/>
                    <a:ea typeface="PF Din Text Cond Pro" charset="0"/>
                    <a:cs typeface="PF Din Text Cond Pro" charset="0"/>
                  </a:rPr>
                  <a:t>Система внутреннего контроля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66031" y="3019805"/>
              <a:ext cx="1833945" cy="107721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PFDinTextCondPro-Medium"/>
                  <a:ea typeface="PFDinTextCondPro-Medium"/>
                  <a:cs typeface="PFDinTextCondPro-Medium"/>
                </a:rPr>
                <a:t>Несвоевременное планирование потребности в МТР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87103" y="3010091"/>
              <a:ext cx="1714820" cy="107721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1600">
                  <a:latin typeface="Arial Narrow" panose="020B0606020202030204" pitchFamily="34" charset="0"/>
                </a:defRPr>
              </a:lvl1pPr>
            </a:lstStyle>
            <a:p>
              <a:r>
                <a:rPr lang="ru-RU" dirty="0" smtClean="0">
                  <a:solidFill>
                    <a:schemeClr val="bg1"/>
                  </a:solidFill>
                  <a:latin typeface="PFDinTextCondPro-Medium"/>
                  <a:ea typeface="PFDinTextCondPro-Medium"/>
                  <a:cs typeface="PFDinTextCondPro-Medium"/>
                </a:rPr>
                <a:t>Несоблюдение </a:t>
              </a:r>
              <a:r>
                <a:rPr lang="ru-RU" dirty="0">
                  <a:solidFill>
                    <a:schemeClr val="bg1"/>
                  </a:solidFill>
                  <a:latin typeface="PFDinTextCondPro-Medium"/>
                  <a:ea typeface="PFDinTextCondPro-Medium"/>
                  <a:cs typeface="PFDinTextCondPro-Medium"/>
                </a:rPr>
                <a:t>поставщиком условий </a:t>
              </a:r>
              <a:r>
                <a:rPr lang="ru-RU" dirty="0" smtClean="0">
                  <a:solidFill>
                    <a:schemeClr val="bg1"/>
                  </a:solidFill>
                  <a:latin typeface="PFDinTextCondPro-Medium"/>
                  <a:ea typeface="PFDinTextCondPro-Medium"/>
                  <a:cs typeface="PFDinTextCondPro-Medium"/>
                </a:rPr>
                <a:t>договора</a:t>
              </a:r>
              <a:endParaRPr lang="ru-RU" dirty="0">
                <a:solidFill>
                  <a:schemeClr val="bg1"/>
                </a:solidFill>
                <a:latin typeface="PFDinTextCondPro-Medium"/>
                <a:ea typeface="PFDinTextCondPro-Medium"/>
                <a:cs typeface="PFDinTextCondPro-Medium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63115" y="3019805"/>
              <a:ext cx="1813626" cy="104643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1600">
                  <a:latin typeface="Arial Narrow" panose="020B0606020202030204" pitchFamily="34" charset="0"/>
                </a:defRPr>
              </a:lvl1pPr>
            </a:lstStyle>
            <a:p>
              <a:endParaRPr lang="ru-RU" sz="700" dirty="0" smtClean="0">
                <a:solidFill>
                  <a:schemeClr val="bg1"/>
                </a:solidFill>
                <a:latin typeface="PFDinTextCondPro-Medium"/>
                <a:ea typeface="PFDinTextCondPro-Medium"/>
                <a:cs typeface="PFDinTextCondPro-Medium"/>
              </a:endParaRPr>
            </a:p>
            <a:p>
              <a:r>
                <a:rPr lang="ru-RU" dirty="0" smtClean="0">
                  <a:solidFill>
                    <a:schemeClr val="bg1"/>
                  </a:solidFill>
                  <a:latin typeface="PFDinTextCondPro-Medium"/>
                  <a:ea typeface="PFDinTextCondPro-Medium"/>
                  <a:cs typeface="PFDinTextCondPro-Medium"/>
                </a:rPr>
                <a:t>Некорректное </a:t>
              </a:r>
              <a:r>
                <a:rPr lang="ru-RU" dirty="0">
                  <a:solidFill>
                    <a:schemeClr val="bg1"/>
                  </a:solidFill>
                  <a:latin typeface="PFDinTextCondPro-Medium"/>
                  <a:ea typeface="PFDinTextCondPro-Medium"/>
                  <a:cs typeface="PFDinTextCondPro-Medium"/>
                </a:rPr>
                <a:t>отражение основных </a:t>
              </a:r>
              <a:r>
                <a:rPr lang="ru-RU" dirty="0" smtClean="0">
                  <a:solidFill>
                    <a:schemeClr val="bg1"/>
                  </a:solidFill>
                  <a:latin typeface="PFDinTextCondPro-Medium"/>
                  <a:ea typeface="PFDinTextCondPro-Medium"/>
                  <a:cs typeface="PFDinTextCondPro-Medium"/>
                </a:rPr>
                <a:t>средств</a:t>
              </a:r>
            </a:p>
            <a:p>
              <a:endParaRPr lang="ru-RU" sz="700" dirty="0">
                <a:solidFill>
                  <a:schemeClr val="bg1"/>
                </a:solidFill>
                <a:latin typeface="PFDinTextCondPro-Medium"/>
                <a:ea typeface="PFDinTextCondPro-Medium"/>
                <a:cs typeface="PFDinTextCondPro-Medium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07617" y="3019805"/>
              <a:ext cx="1629709" cy="107721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1600">
                  <a:latin typeface="Arial Narrow" panose="020B0606020202030204" pitchFamily="34" charset="0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  <a:latin typeface="PFDinTextCondPro-Medium"/>
                  <a:ea typeface="PFDinTextCondPro-Medium"/>
                  <a:cs typeface="PFDinTextCondPro-Medium"/>
                </a:rPr>
                <a:t>Некорректное отражение дебиторской задолженности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07617" y="4477752"/>
              <a:ext cx="1729405" cy="954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1600">
                  <a:latin typeface="Arial Narrow" panose="020B0606020202030204" pitchFamily="34" charset="0"/>
                </a:defRPr>
              </a:lvl1pPr>
            </a:lstStyle>
            <a:p>
              <a:r>
                <a:rPr lang="ru-RU" sz="1400" dirty="0">
                  <a:solidFill>
                    <a:schemeClr val="tx1">
                      <a:lumMod val="50000"/>
                    </a:schemeClr>
                  </a:solidFill>
                  <a:latin typeface="PFDinTextCondPro-Medium"/>
                  <a:ea typeface="PFDinTextCondPro-Medium"/>
                  <a:cs typeface="PFDinTextCondPro-Medium"/>
                </a:rPr>
                <a:t>Дебиторская задолженность отражена не в полном объеме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6031" y="4233786"/>
              <a:ext cx="2706056" cy="954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1600">
                  <a:latin typeface="Arial Narrow" panose="020B0606020202030204" pitchFamily="34" charset="0"/>
                </a:defRPr>
              </a:lvl1pPr>
            </a:lstStyle>
            <a:p>
              <a:pPr algn="l"/>
              <a:r>
                <a:rPr lang="ru-RU" sz="1400" dirty="0">
                  <a:solidFill>
                    <a:schemeClr val="tx1">
                      <a:lumMod val="50000"/>
                    </a:schemeClr>
                  </a:solidFill>
                  <a:latin typeface="PFDinTextCondPro-Medium"/>
                  <a:ea typeface="PFDinTextCondPro-Medium"/>
                  <a:cs typeface="PFDinTextCondPro-Medium"/>
                </a:rPr>
                <a:t>Несоответствие номенклатуры и количества поступивших МТР данным заказа на поставку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232" y="5426973"/>
              <a:ext cx="2705623" cy="738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1400">
                  <a:latin typeface="PFDinTextCondPro-Medium"/>
                  <a:ea typeface="PFDinTextCondPro-Medium"/>
                  <a:cs typeface="PFDinTextCondPro-Medium"/>
                </a:defRPr>
              </a:lvl1pPr>
            </a:lstStyle>
            <a:p>
              <a:pPr algn="l"/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Несоблюдение поставщиком сроков и места поставки по договору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3211405" y="6155736"/>
              <a:ext cx="586064" cy="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 flipV="1">
              <a:off x="3787197" y="4097021"/>
              <a:ext cx="2" cy="205871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1377857" y="999069"/>
            <a:ext cx="6722534" cy="1032945"/>
            <a:chOff x="1603332" y="2000345"/>
            <a:chExt cx="6223257" cy="1032945"/>
          </a:xfrm>
        </p:grpSpPr>
        <p:sp>
          <p:nvSpPr>
            <p:cNvPr id="28" name="TextBox 27"/>
            <p:cNvSpPr txBox="1"/>
            <p:nvPr/>
          </p:nvSpPr>
          <p:spPr>
            <a:xfrm>
              <a:off x="1760765" y="2000345"/>
              <a:ext cx="563458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  <a:latin typeface="+mj-lt"/>
                  <a:ea typeface="PF Din Text Cond Pro" charset="0"/>
                  <a:cs typeface="PF Din Text Cond Pro" charset="0"/>
                </a:rPr>
                <a:t>Система управления рисками</a:t>
              </a: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603332" y="2385279"/>
              <a:ext cx="2233889" cy="646329"/>
              <a:chOff x="1603332" y="2385277"/>
              <a:chExt cx="2233888" cy="646329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1603332" y="2400101"/>
                <a:ext cx="2233888" cy="607017"/>
              </a:xfrm>
              <a:prstGeom prst="rect">
                <a:avLst/>
              </a:prstGeom>
              <a:solidFill>
                <a:schemeClr val="accent5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39434" y="2385277"/>
                <a:ext cx="2020893" cy="646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bg1"/>
                    </a:solidFill>
                    <a:latin typeface="PFDinTextCondPro-Medium"/>
                    <a:ea typeface="PFDinTextCondPro-Medium"/>
                    <a:cs typeface="PFDinTextCondPro-Medium"/>
                  </a:rPr>
                  <a:t>Несвоевременная </a:t>
                </a:r>
                <a:r>
                  <a:rPr lang="ru-RU" dirty="0">
                    <a:solidFill>
                      <a:schemeClr val="bg1"/>
                    </a:solidFill>
                    <a:latin typeface="PFDinTextCondPro-Medium"/>
                    <a:ea typeface="PFDinTextCondPro-Medium"/>
                    <a:cs typeface="PFDinTextCondPro-Medium"/>
                  </a:rPr>
                  <a:t>поставка МТР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132450" y="2386961"/>
              <a:ext cx="2694139" cy="64632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PFDinTextCondPro-Medium"/>
                  <a:ea typeface="PFDinTextCondPro-Medium"/>
                  <a:cs typeface="PFDinTextCondPro-Medium"/>
                </a:rPr>
                <a:t>Искажение финансовой отчетности</a:t>
              </a:r>
            </a:p>
          </p:txBody>
        </p:sp>
      </p:grpSp>
      <p:sp>
        <p:nvSpPr>
          <p:cNvPr id="35" name="Правая фигурная скобка 34"/>
          <p:cNvSpPr/>
          <p:nvPr/>
        </p:nvSpPr>
        <p:spPr>
          <a:xfrm rot="16200000">
            <a:off x="2176525" y="1270273"/>
            <a:ext cx="605974" cy="2208883"/>
          </a:xfrm>
          <a:prstGeom prst="rightBrace">
            <a:avLst>
              <a:gd name="adj1" fmla="val 8333"/>
              <a:gd name="adj2" fmla="val 50391"/>
            </a:avLst>
          </a:prstGeom>
          <a:noFill/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6" name="Правая фигурная скобка 35"/>
          <p:cNvSpPr/>
          <p:nvPr/>
        </p:nvSpPr>
        <p:spPr>
          <a:xfrm rot="16200000">
            <a:off x="6277523" y="1268939"/>
            <a:ext cx="605974" cy="2208883"/>
          </a:xfrm>
          <a:prstGeom prst="rightBrace">
            <a:avLst>
              <a:gd name="adj1" fmla="val 8333"/>
              <a:gd name="adj2" fmla="val 50391"/>
            </a:avLst>
          </a:prstGeom>
          <a:noFill/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3208030" y="4412839"/>
            <a:ext cx="586064" cy="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7676087" y="3921222"/>
            <a:ext cx="1" cy="38073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35497" y="836712"/>
            <a:ext cx="9108504" cy="5976664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СИСТЕМА ВНУТРЕННЕГО КОНТРОЛЯ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3891493" y="5999338"/>
            <a:ext cx="720000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8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"/>
          <p:cNvSpPr txBox="1"/>
          <p:nvPr/>
        </p:nvSpPr>
        <p:spPr>
          <a:xfrm>
            <a:off x="1043608" y="817871"/>
            <a:ext cx="786042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defTabSz="914400" hangingPunct="1"/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Внутренний контроль </a:t>
            </a:r>
            <a:r>
              <a:rPr lang="ru-RU" sz="1800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–</a:t>
            </a:r>
            <a:r>
              <a:rPr lang="ru-RU" sz="1400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это </a:t>
            </a:r>
            <a:r>
              <a:rPr lang="ru-RU" sz="1800" dirty="0">
                <a:solidFill>
                  <a:schemeClr val="accent3"/>
                </a:solidFill>
              </a:rPr>
              <a:t>средство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достижения цели, а не сама цель</a:t>
            </a:r>
          </a:p>
        </p:txBody>
      </p:sp>
      <p:sp>
        <p:nvSpPr>
          <p:cNvPr id="12" name="Прямоугольник 1"/>
          <p:cNvSpPr txBox="1"/>
          <p:nvPr/>
        </p:nvSpPr>
        <p:spPr>
          <a:xfrm>
            <a:off x="1043608" y="1485242"/>
            <a:ext cx="785590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defTabSz="914400" hangingPunct="1"/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Внутренний контроль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– это не «надстройка» над системой управления, а </a:t>
            </a:r>
            <a:r>
              <a:rPr lang="ru-RU" sz="1800" dirty="0">
                <a:solidFill>
                  <a:schemeClr val="accent3"/>
                </a:solidFill>
              </a:rPr>
              <a:t>часть системы управления </a:t>
            </a:r>
          </a:p>
        </p:txBody>
      </p:sp>
      <p:sp>
        <p:nvSpPr>
          <p:cNvPr id="13" name="Прямоугольник 1"/>
          <p:cNvSpPr txBox="1"/>
          <p:nvPr/>
        </p:nvSpPr>
        <p:spPr>
          <a:xfrm>
            <a:off x="1027120" y="2297901"/>
            <a:ext cx="785590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defTabSz="914400" hangingPunct="1"/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Внутренний контроль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выполняется</a:t>
            </a:r>
            <a:r>
              <a:rPr lang="ru-RU" sz="1400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accent3"/>
                </a:solidFill>
              </a:rPr>
              <a:t>всеми</a:t>
            </a:r>
            <a:r>
              <a:rPr lang="ru-RU" sz="1400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органами управлениями и работниками Общества</a:t>
            </a:r>
          </a:p>
        </p:txBody>
      </p:sp>
      <p:sp>
        <p:nvSpPr>
          <p:cNvPr id="14" name="Прямоугольник 1"/>
          <p:cNvSpPr txBox="1"/>
          <p:nvPr/>
        </p:nvSpPr>
        <p:spPr>
          <a:xfrm>
            <a:off x="1003434" y="3110232"/>
            <a:ext cx="558479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defTabSz="914400" hangingPunct="1"/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Внутренний контроль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выполняется</a:t>
            </a:r>
            <a:r>
              <a:rPr lang="ru-RU" sz="1400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accent3"/>
                </a:solidFill>
              </a:rPr>
              <a:t>постоянно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31" y="4088119"/>
            <a:ext cx="5257616" cy="23526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6" y="691313"/>
            <a:ext cx="609199" cy="609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3" y="1503809"/>
            <a:ext cx="609199" cy="6091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6" y="2316304"/>
            <a:ext cx="609199" cy="6092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6" y="3128799"/>
            <a:ext cx="609199" cy="609199"/>
          </a:xfrm>
          <a:prstGeom prst="rect">
            <a:avLst/>
          </a:prstGeom>
        </p:spPr>
      </p:pic>
      <p:sp>
        <p:nvSpPr>
          <p:cNvPr id="20" name="Прямоугольник 1"/>
          <p:cNvSpPr txBox="1"/>
          <p:nvPr/>
        </p:nvSpPr>
        <p:spPr>
          <a:xfrm>
            <a:off x="1027120" y="3842645"/>
            <a:ext cx="785590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Стоимость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осуществления контроля </a:t>
            </a:r>
            <a:r>
              <a:rPr lang="ru-RU" sz="1800" dirty="0">
                <a:solidFill>
                  <a:srgbClr val="FF0000"/>
                </a:solidFill>
                <a:latin typeface="+mj-lt"/>
                <a:ea typeface="PF Din Text Cond Pro" charset="0"/>
                <a:cs typeface="PF Din Text Cond Pro" charset="0"/>
              </a:rPr>
              <a:t>должна быть ниже ценности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потенциальных </a:t>
            </a:r>
            <a:r>
              <a:rPr lang="ru-RU" sz="1800" dirty="0">
                <a:solidFill>
                  <a:srgbClr val="FF0000"/>
                </a:solidFill>
                <a:latin typeface="+mj-lt"/>
                <a:ea typeface="PF Din Text Cond Pro" charset="0"/>
                <a:cs typeface="PF Din Text Cond Pro" charset="0"/>
              </a:rPr>
              <a:t>выгод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6" y="3861048"/>
            <a:ext cx="609199" cy="6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ПРОЦЕССНЫЕ КОНТРОЛИ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ENG_Шаблон_4х3_россети_1205 [Автосохраненный]" id="{FFC6E5A7-DE3D-924F-A776-15A2D8EAC179}" vid="{65557C94-798C-FE40-BCF5-E04CFD8274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!ENG_Шаблон_4х3_россети_1205</Template>
  <TotalTime>898</TotalTime>
  <Words>1568</Words>
  <Application>Microsoft Office PowerPoint</Application>
  <PresentationFormat>Экран (4:3)</PresentationFormat>
  <Paragraphs>248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Arial Narrow</vt:lpstr>
      <vt:lpstr>Calibri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Times New Roman</vt:lpstr>
      <vt:lpstr>Wingdings</vt:lpstr>
      <vt:lpstr>FSK</vt:lpstr>
      <vt:lpstr>Система внутреннего контроля АО «Россети Тюмень»</vt:lpstr>
      <vt:lpstr>СОДЕРЖАНИЕ</vt:lpstr>
      <vt:lpstr>Презентация PowerPoint</vt:lpstr>
      <vt:lpstr>ОПРЕДЕЛЕНИЕ И ЦЕЛИ ВНУТРЕННЕГО КОНТРОЛЯ</vt:lpstr>
      <vt:lpstr>ОПРЕДЕЛЕНИЕ И ЦЕЛИ ВНУТРЕННЕГО КОНТРОЛЯ</vt:lpstr>
      <vt:lpstr>ОПРЕДЕЛЕНИЕ И ЦЕЛИ ВНУТРЕННЕГО КОНТРОЛЯ</vt:lpstr>
      <vt:lpstr>ВЗАИМОСВЯЗЬ СИСТЕМ УПРАВЛЕНИЯ РИСКАМИ И ВНУТРЕННЕГО КОНТРОЛЯ</vt:lpstr>
      <vt:lpstr>СИСТЕМА ВНУТРЕННЕГО КОНТРОЛЯ </vt:lpstr>
      <vt:lpstr>Презентация PowerPoint</vt:lpstr>
      <vt:lpstr>ОПРЕДЕЛЕНИЕ И ЦЕЛИ ПРОЦЕССНЫХ КОНТРОЛЕЙ</vt:lpstr>
      <vt:lpstr>КОНТРОЛЬНЫЕ ПРОЦЕДУРЫ. ХАРАКТЕРИСТИКИ. ПРИМЕРЫ</vt:lpstr>
      <vt:lpstr>КОНТРОЛЬНЫЕ ПРОЦЕДУРЫ. ХАРАКТЕРИСТИКИ. ПРИМЕРЫ</vt:lpstr>
      <vt:lpstr>ПО ЦЕЛИ КОНТРОЛЯ</vt:lpstr>
      <vt:lpstr>Презентация PowerPoint</vt:lpstr>
      <vt:lpstr>Презентация PowerPoint</vt:lpstr>
      <vt:lpstr>ПО УРОВНЮ ЗНАЧИМОСТИ</vt:lpstr>
      <vt:lpstr>ПО СТЕПЕНИ АВТОМАТИЗАЦИИ</vt:lpstr>
      <vt:lpstr>Презентация PowerPoint</vt:lpstr>
      <vt:lpstr>КОНТРОЛЬНЫЕ ПРОЦЕДУРЫ</vt:lpstr>
      <vt:lpstr>Презентация PowerPoint</vt:lpstr>
      <vt:lpstr>ОПИСАНИЕ БИЗНЕС-ПРОЦЕССОВ</vt:lpstr>
      <vt:lpstr>СПОСОБЫ ОПИСАНИЯ БИЗНЕС-ПРОЦЕССОВ. ПРИМЕРЫ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ПРЕЗЕНТАЦИЙ  ГРУППЫ КОМПАНИЙ «РОССЕТИ»</dc:title>
  <dc:creator>Ekaterina</dc:creator>
  <cp:lastModifiedBy>Мидюкина Марина Геннадьевна</cp:lastModifiedBy>
  <cp:revision>84</cp:revision>
  <dcterms:created xsi:type="dcterms:W3CDTF">2021-07-14T14:22:53Z</dcterms:created>
  <dcterms:modified xsi:type="dcterms:W3CDTF">2021-12-15T11:00:00Z</dcterms:modified>
</cp:coreProperties>
</file>